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2" r:id="rId3"/>
    <p:sldId id="257" r:id="rId4"/>
    <p:sldId id="258" r:id="rId5"/>
    <p:sldId id="259" r:id="rId6"/>
    <p:sldId id="262" r:id="rId7"/>
    <p:sldId id="263" r:id="rId8"/>
    <p:sldId id="264" r:id="rId9"/>
    <p:sldId id="269" r:id="rId10"/>
    <p:sldId id="265" r:id="rId11"/>
    <p:sldId id="270" r:id="rId12"/>
    <p:sldId id="260" r:id="rId13"/>
    <p:sldId id="261" r:id="rId14"/>
    <p:sldId id="266" r:id="rId15"/>
    <p:sldId id="267" r:id="rId16"/>
    <p:sldId id="274" r:id="rId17"/>
    <p:sldId id="268" r:id="rId18"/>
    <p:sldId id="271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138F8"/>
    <a:srgbClr val="00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openxmlformats.org/officeDocument/2006/relationships/image" Target="../media/image6.jpeg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none" spc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24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Campi</a:t>
            </a:r>
            <a:r>
              <a:rPr lang="en-US" sz="2400" b="1" cap="none" spc="0" baseline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cap="none" spc="0" baseline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semantici</a:t>
            </a:r>
            <a:r>
              <a:rPr lang="en-US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 </a:t>
            </a:r>
            <a:r>
              <a:rPr lang="en-US" sz="2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‘VALORE’</a:t>
            </a:r>
          </a:p>
        </c:rich>
      </c:tx>
      <c:layout>
        <c:manualLayout>
          <c:xMode val="edge"/>
          <c:yMode val="edge"/>
          <c:x val="0.17991423020898911"/>
          <c:y val="2.1164315076102655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dPt>
            <c:idx val="0"/>
            <c:bubble3D val="0"/>
            <c:spPr>
              <a:effectLst>
                <a:glow rad="1003300">
                  <a:schemeClr val="accent1">
                    <a:alpha val="40000"/>
                  </a:schemeClr>
                </a:glow>
              </a:effectLst>
            </c:spPr>
          </c:dPt>
          <c:cat>
            <c:strRef>
              <c:f>Foglio1!$A$2:$A$7</c:f>
              <c:strCache>
                <c:ptCount val="6"/>
                <c:pt idx="0">
                  <c:v>LINGUISTICA</c:v>
                </c:pt>
                <c:pt idx="1">
                  <c:v>MATEMATICA</c:v>
                </c:pt>
                <c:pt idx="2">
                  <c:v>SCIENZE</c:v>
                </c:pt>
                <c:pt idx="3">
                  <c:v>ECONOMIA</c:v>
                </c:pt>
                <c:pt idx="4">
                  <c:v>SOCIOLOGIA</c:v>
                </c:pt>
                <c:pt idx="5">
                  <c:v>ETICA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0.14280000000000001</c:v>
                </c:pt>
                <c:pt idx="1">
                  <c:v>0.14199999999999999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425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ADDA9-A09C-4A60-A521-C0FD444249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EBFF00-5756-4628-AC02-0FF9FADB1B9D}">
      <dgm:prSet phldrT="[Testo]"/>
      <dgm:spPr/>
      <dgm:t>
        <a:bodyPr/>
        <a:lstStyle/>
        <a:p>
          <a:r>
            <a:rPr lang="it-IT" b="1" dirty="0" smtClean="0"/>
            <a:t>*WAL-</a:t>
          </a:r>
          <a:endParaRPr lang="it-IT" b="1" dirty="0"/>
        </a:p>
      </dgm:t>
    </dgm:pt>
    <dgm:pt modelId="{DC7F8617-3941-4F68-9FE2-38BFE052875C}" type="parTrans" cxnId="{BEE54E03-CDCB-4224-8F4B-639ACF5264AA}">
      <dgm:prSet/>
      <dgm:spPr/>
      <dgm:t>
        <a:bodyPr/>
        <a:lstStyle/>
        <a:p>
          <a:endParaRPr lang="it-IT"/>
        </a:p>
      </dgm:t>
    </dgm:pt>
    <dgm:pt modelId="{927F58A4-43AC-46C0-BBB5-75C05EB6E61D}" type="sibTrans" cxnId="{BEE54E03-CDCB-4224-8F4B-639ACF5264AA}">
      <dgm:prSet/>
      <dgm:spPr/>
      <dgm:t>
        <a:bodyPr/>
        <a:lstStyle/>
        <a:p>
          <a:endParaRPr lang="it-IT"/>
        </a:p>
      </dgm:t>
    </dgm:pt>
    <dgm:pt modelId="{D332648F-3C1B-4E55-BAE2-697A158FF132}">
      <dgm:prSet phldrT="[Testo]"/>
      <dgm:spPr/>
      <dgm:t>
        <a:bodyPr/>
        <a:lstStyle/>
        <a:p>
          <a:r>
            <a:rPr lang="it-IT" b="1" dirty="0" smtClean="0"/>
            <a:t>*VAL-</a:t>
          </a:r>
          <a:endParaRPr lang="it-IT" b="1" dirty="0"/>
        </a:p>
      </dgm:t>
    </dgm:pt>
    <dgm:pt modelId="{297F382F-42BE-4FF1-B097-BB5ABEF0910E}" type="parTrans" cxnId="{33AA9B04-DAC6-4B84-AA90-A5126A57F41B}">
      <dgm:prSet/>
      <dgm:spPr/>
      <dgm:t>
        <a:bodyPr/>
        <a:lstStyle/>
        <a:p>
          <a:endParaRPr lang="it-IT"/>
        </a:p>
      </dgm:t>
    </dgm:pt>
    <dgm:pt modelId="{F3B8A9E9-2C7B-43D9-BDF0-87FAB6CB9890}" type="sibTrans" cxnId="{33AA9B04-DAC6-4B84-AA90-A5126A57F41B}">
      <dgm:prSet/>
      <dgm:spPr/>
      <dgm:t>
        <a:bodyPr/>
        <a:lstStyle/>
        <a:p>
          <a:endParaRPr lang="it-IT"/>
        </a:p>
      </dgm:t>
    </dgm:pt>
    <dgm:pt modelId="{E4E0A215-FEDB-4DD2-BC9A-84EF857E2B58}">
      <dgm:prSet phldrT="[Testo]"/>
      <dgm:spPr/>
      <dgm:t>
        <a:bodyPr/>
        <a:lstStyle/>
        <a:p>
          <a:r>
            <a:rPr lang="it-IT" b="1" dirty="0" smtClean="0"/>
            <a:t>*VAL-</a:t>
          </a:r>
          <a:endParaRPr lang="it-IT" b="1" dirty="0"/>
        </a:p>
      </dgm:t>
    </dgm:pt>
    <dgm:pt modelId="{DA9082CE-ACE9-4CE0-ADE3-6E3F5F7C93A3}" type="parTrans" cxnId="{00550C09-CA05-4ACE-848D-FA350B041E5A}">
      <dgm:prSet/>
      <dgm:spPr/>
      <dgm:t>
        <a:bodyPr/>
        <a:lstStyle/>
        <a:p>
          <a:endParaRPr lang="it-IT"/>
        </a:p>
      </dgm:t>
    </dgm:pt>
    <dgm:pt modelId="{D121699B-598F-41D6-824E-2D070F19E70B}" type="sibTrans" cxnId="{00550C09-CA05-4ACE-848D-FA350B041E5A}">
      <dgm:prSet/>
      <dgm:spPr/>
      <dgm:t>
        <a:bodyPr/>
        <a:lstStyle/>
        <a:p>
          <a:endParaRPr lang="it-IT"/>
        </a:p>
      </dgm:t>
    </dgm:pt>
    <dgm:pt modelId="{74A11FF5-F025-4357-9A47-75703252D078}">
      <dgm:prSet phldrT="[Testo]"/>
      <dgm:spPr/>
      <dgm:t>
        <a:bodyPr/>
        <a:lstStyle/>
        <a:p>
          <a:r>
            <a:rPr lang="it-IT" b="1" dirty="0" smtClean="0"/>
            <a:t>*GAL-</a:t>
          </a:r>
          <a:endParaRPr lang="it-IT" b="1" dirty="0"/>
        </a:p>
      </dgm:t>
    </dgm:pt>
    <dgm:pt modelId="{A13D27B3-82C3-49BC-8450-BF211B557418}" type="parTrans" cxnId="{7389D04A-85FF-4FCA-B6A3-5379446CA147}">
      <dgm:prSet/>
      <dgm:spPr/>
      <dgm:t>
        <a:bodyPr/>
        <a:lstStyle/>
        <a:p>
          <a:endParaRPr lang="it-IT"/>
        </a:p>
      </dgm:t>
    </dgm:pt>
    <dgm:pt modelId="{47E8BA10-D58F-41DF-85DE-A0850318980D}" type="sibTrans" cxnId="{7389D04A-85FF-4FCA-B6A3-5379446CA147}">
      <dgm:prSet/>
      <dgm:spPr/>
      <dgm:t>
        <a:bodyPr/>
        <a:lstStyle/>
        <a:p>
          <a:endParaRPr lang="it-IT"/>
        </a:p>
      </dgm:t>
    </dgm:pt>
    <dgm:pt modelId="{DB4961DC-8745-4965-A126-461423951BCF}">
      <dgm:prSet phldrT="[Testo]"/>
      <dgm:spPr/>
      <dgm:t>
        <a:bodyPr/>
        <a:lstStyle/>
        <a:p>
          <a:r>
            <a:rPr lang="it-IT" b="1" dirty="0" smtClean="0"/>
            <a:t>*WALT</a:t>
          </a:r>
          <a:endParaRPr lang="it-IT" b="1" dirty="0"/>
        </a:p>
      </dgm:t>
    </dgm:pt>
    <dgm:pt modelId="{61AF7CE2-F2AE-48AE-ABFB-40A1F3DE1E54}" type="parTrans" cxnId="{09F514BF-691C-4873-8AA4-1CC152EACC29}">
      <dgm:prSet/>
      <dgm:spPr/>
      <dgm:t>
        <a:bodyPr/>
        <a:lstStyle/>
        <a:p>
          <a:endParaRPr lang="it-IT"/>
        </a:p>
      </dgm:t>
    </dgm:pt>
    <dgm:pt modelId="{AA750F6F-0391-46AA-85FB-166C653D9CD5}" type="sibTrans" cxnId="{09F514BF-691C-4873-8AA4-1CC152EACC29}">
      <dgm:prSet/>
      <dgm:spPr/>
      <dgm:t>
        <a:bodyPr/>
        <a:lstStyle/>
        <a:p>
          <a:endParaRPr lang="it-IT"/>
        </a:p>
      </dgm:t>
    </dgm:pt>
    <dgm:pt modelId="{A01B920C-F6DE-40CD-90E3-940BF121E062}">
      <dgm:prSet phldrT="[Testo]"/>
      <dgm:spPr/>
      <dgm:t>
        <a:bodyPr/>
        <a:lstStyle/>
        <a:p>
          <a:r>
            <a:rPr lang="it-IT" b="1" dirty="0" smtClean="0"/>
            <a:t>*WALD-</a:t>
          </a:r>
        </a:p>
        <a:p>
          <a:endParaRPr lang="it-IT" b="1" dirty="0" smtClean="0"/>
        </a:p>
        <a:p>
          <a:r>
            <a:rPr lang="it-IT" b="1" dirty="0" smtClean="0"/>
            <a:t>*VLAD-</a:t>
          </a:r>
          <a:endParaRPr lang="it-IT" b="1" dirty="0"/>
        </a:p>
      </dgm:t>
    </dgm:pt>
    <dgm:pt modelId="{1E82BCB8-601C-41E2-9734-9C2E132358CD}" type="parTrans" cxnId="{691E3FE7-4F86-4410-A0CF-776EB3BD86C4}">
      <dgm:prSet/>
      <dgm:spPr/>
      <dgm:t>
        <a:bodyPr/>
        <a:lstStyle/>
        <a:p>
          <a:endParaRPr lang="it-IT"/>
        </a:p>
      </dgm:t>
    </dgm:pt>
    <dgm:pt modelId="{4FD662F9-090A-4208-8659-6DB2BC903FB8}" type="sibTrans" cxnId="{691E3FE7-4F86-4410-A0CF-776EB3BD86C4}">
      <dgm:prSet/>
      <dgm:spPr/>
      <dgm:t>
        <a:bodyPr/>
        <a:lstStyle/>
        <a:p>
          <a:endParaRPr lang="it-IT"/>
        </a:p>
      </dgm:t>
    </dgm:pt>
    <dgm:pt modelId="{4A463778-6F25-4A69-BE6E-1FD484742520}" type="pres">
      <dgm:prSet presAssocID="{D08ADDA9-A09C-4A60-A521-C0FD444249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0BCE05D-6093-491B-8740-D1C17A88CF6A}" type="pres">
      <dgm:prSet presAssocID="{E2EBFF00-5756-4628-AC02-0FF9FADB1B9D}" presName="hierRoot1" presStyleCnt="0"/>
      <dgm:spPr/>
    </dgm:pt>
    <dgm:pt modelId="{25D27438-AF7F-4297-9702-F9DEE58E7296}" type="pres">
      <dgm:prSet presAssocID="{E2EBFF00-5756-4628-AC02-0FF9FADB1B9D}" presName="composite" presStyleCnt="0"/>
      <dgm:spPr/>
    </dgm:pt>
    <dgm:pt modelId="{18C39CC7-AD8D-47D9-8767-E3FE0E5D93B4}" type="pres">
      <dgm:prSet presAssocID="{E2EBFF00-5756-4628-AC02-0FF9FADB1B9D}" presName="background" presStyleLbl="node0" presStyleIdx="0" presStyleCnt="1"/>
      <dgm:spPr/>
    </dgm:pt>
    <dgm:pt modelId="{E58701AF-7812-4CD6-AEF1-CD4BF1E3B7E0}" type="pres">
      <dgm:prSet presAssocID="{E2EBFF00-5756-4628-AC02-0FF9FADB1B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B860FE6-0F86-4D48-A10B-AD1A7532535F}" type="pres">
      <dgm:prSet presAssocID="{E2EBFF00-5756-4628-AC02-0FF9FADB1B9D}" presName="hierChild2" presStyleCnt="0"/>
      <dgm:spPr/>
    </dgm:pt>
    <dgm:pt modelId="{97EAE754-BC8D-4303-ADCB-A212A5905ABB}" type="pres">
      <dgm:prSet presAssocID="{297F382F-42BE-4FF1-B097-BB5ABEF0910E}" presName="Name10" presStyleLbl="parChTrans1D2" presStyleIdx="0" presStyleCnt="2"/>
      <dgm:spPr/>
      <dgm:t>
        <a:bodyPr/>
        <a:lstStyle/>
        <a:p>
          <a:endParaRPr lang="it-IT"/>
        </a:p>
      </dgm:t>
    </dgm:pt>
    <dgm:pt modelId="{7B5F2332-8B6C-482A-89B2-1FC1CE0C84D3}" type="pres">
      <dgm:prSet presAssocID="{D332648F-3C1B-4E55-BAE2-697A158FF132}" presName="hierRoot2" presStyleCnt="0"/>
      <dgm:spPr/>
    </dgm:pt>
    <dgm:pt modelId="{FE5D829D-4ED1-4919-B4E8-4333760E2C2F}" type="pres">
      <dgm:prSet presAssocID="{D332648F-3C1B-4E55-BAE2-697A158FF132}" presName="composite2" presStyleCnt="0"/>
      <dgm:spPr/>
    </dgm:pt>
    <dgm:pt modelId="{3A70A29C-481A-4559-B205-FE8E24F52DF0}" type="pres">
      <dgm:prSet presAssocID="{D332648F-3C1B-4E55-BAE2-697A158FF132}" presName="background2" presStyleLbl="node2" presStyleIdx="0" presStyleCnt="2"/>
      <dgm:spPr/>
    </dgm:pt>
    <dgm:pt modelId="{07A510FE-05B2-4099-ABDB-EFAFDD430ED1}" type="pres">
      <dgm:prSet presAssocID="{D332648F-3C1B-4E55-BAE2-697A158FF13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95221C7-5FFE-4AC4-8EE2-C8EDE2609632}" type="pres">
      <dgm:prSet presAssocID="{D332648F-3C1B-4E55-BAE2-697A158FF132}" presName="hierChild3" presStyleCnt="0"/>
      <dgm:spPr/>
    </dgm:pt>
    <dgm:pt modelId="{1A9D7976-D08E-4F75-8B58-186E493FA55C}" type="pres">
      <dgm:prSet presAssocID="{DA9082CE-ACE9-4CE0-ADE3-6E3F5F7C93A3}" presName="Name17" presStyleLbl="parChTrans1D3" presStyleIdx="0" presStyleCnt="3"/>
      <dgm:spPr/>
      <dgm:t>
        <a:bodyPr/>
        <a:lstStyle/>
        <a:p>
          <a:endParaRPr lang="it-IT"/>
        </a:p>
      </dgm:t>
    </dgm:pt>
    <dgm:pt modelId="{E6F17988-677C-48D6-96D6-AA75E398C798}" type="pres">
      <dgm:prSet presAssocID="{E4E0A215-FEDB-4DD2-BC9A-84EF857E2B58}" presName="hierRoot3" presStyleCnt="0"/>
      <dgm:spPr/>
    </dgm:pt>
    <dgm:pt modelId="{C26F67B6-D20A-41E1-B4AC-DD56E2CB6B14}" type="pres">
      <dgm:prSet presAssocID="{E4E0A215-FEDB-4DD2-BC9A-84EF857E2B58}" presName="composite3" presStyleCnt="0"/>
      <dgm:spPr/>
    </dgm:pt>
    <dgm:pt modelId="{6307C41F-C827-4BB7-A036-3D6DA0CC0C15}" type="pres">
      <dgm:prSet presAssocID="{E4E0A215-FEDB-4DD2-BC9A-84EF857E2B58}" presName="background3" presStyleLbl="node3" presStyleIdx="0" presStyleCnt="3"/>
      <dgm:spPr/>
    </dgm:pt>
    <dgm:pt modelId="{5A740AB5-8A70-4AF0-84EA-5B52216766EE}" type="pres">
      <dgm:prSet presAssocID="{E4E0A215-FEDB-4DD2-BC9A-84EF857E2B5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2289234-D7A0-4EBA-A917-89850931C485}" type="pres">
      <dgm:prSet presAssocID="{E4E0A215-FEDB-4DD2-BC9A-84EF857E2B58}" presName="hierChild4" presStyleCnt="0"/>
      <dgm:spPr/>
    </dgm:pt>
    <dgm:pt modelId="{04422BA8-7DA0-41A4-A66B-1DD3C464B2A5}" type="pres">
      <dgm:prSet presAssocID="{A13D27B3-82C3-49BC-8450-BF211B557418}" presName="Name17" presStyleLbl="parChTrans1D3" presStyleIdx="1" presStyleCnt="3"/>
      <dgm:spPr/>
      <dgm:t>
        <a:bodyPr/>
        <a:lstStyle/>
        <a:p>
          <a:endParaRPr lang="it-IT"/>
        </a:p>
      </dgm:t>
    </dgm:pt>
    <dgm:pt modelId="{997733CB-B363-4B83-B233-FF959F1330D1}" type="pres">
      <dgm:prSet presAssocID="{74A11FF5-F025-4357-9A47-75703252D078}" presName="hierRoot3" presStyleCnt="0"/>
      <dgm:spPr/>
    </dgm:pt>
    <dgm:pt modelId="{4E41B4B4-E24C-4C61-B4D5-2BFC4410A059}" type="pres">
      <dgm:prSet presAssocID="{74A11FF5-F025-4357-9A47-75703252D078}" presName="composite3" presStyleCnt="0"/>
      <dgm:spPr/>
    </dgm:pt>
    <dgm:pt modelId="{C9948E7D-E17F-44E9-AAF2-93FC8A166FCC}" type="pres">
      <dgm:prSet presAssocID="{74A11FF5-F025-4357-9A47-75703252D078}" presName="background3" presStyleLbl="node3" presStyleIdx="1" presStyleCnt="3"/>
      <dgm:spPr/>
    </dgm:pt>
    <dgm:pt modelId="{125C864A-C961-4CD1-91D8-15CE2F9A842B}" type="pres">
      <dgm:prSet presAssocID="{74A11FF5-F025-4357-9A47-75703252D07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B0AA60C-DBEF-43DA-84BE-C5570D107323}" type="pres">
      <dgm:prSet presAssocID="{74A11FF5-F025-4357-9A47-75703252D078}" presName="hierChild4" presStyleCnt="0"/>
      <dgm:spPr/>
    </dgm:pt>
    <dgm:pt modelId="{ADA59AF8-5BA2-4055-B3E7-735DA3E91CB5}" type="pres">
      <dgm:prSet presAssocID="{61AF7CE2-F2AE-48AE-ABFB-40A1F3DE1E54}" presName="Name10" presStyleLbl="parChTrans1D2" presStyleIdx="1" presStyleCnt="2"/>
      <dgm:spPr/>
      <dgm:t>
        <a:bodyPr/>
        <a:lstStyle/>
        <a:p>
          <a:endParaRPr lang="it-IT"/>
        </a:p>
      </dgm:t>
    </dgm:pt>
    <dgm:pt modelId="{D4459D99-F732-4946-B6EE-4F6B513E374A}" type="pres">
      <dgm:prSet presAssocID="{DB4961DC-8745-4965-A126-461423951BCF}" presName="hierRoot2" presStyleCnt="0"/>
      <dgm:spPr/>
    </dgm:pt>
    <dgm:pt modelId="{7AEB4F0E-4DDA-4886-8564-051253B1AEFF}" type="pres">
      <dgm:prSet presAssocID="{DB4961DC-8745-4965-A126-461423951BCF}" presName="composite2" presStyleCnt="0"/>
      <dgm:spPr/>
    </dgm:pt>
    <dgm:pt modelId="{BADD2C5B-FAEA-42B7-8592-F98446B96EE1}" type="pres">
      <dgm:prSet presAssocID="{DB4961DC-8745-4965-A126-461423951BCF}" presName="background2" presStyleLbl="node2" presStyleIdx="1" presStyleCnt="2"/>
      <dgm:spPr/>
    </dgm:pt>
    <dgm:pt modelId="{09348F66-A708-47E4-8378-36B978110B65}" type="pres">
      <dgm:prSet presAssocID="{DB4961DC-8745-4965-A126-461423951B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9903BD-7E95-4EBB-BC32-8A8204B19BB9}" type="pres">
      <dgm:prSet presAssocID="{DB4961DC-8745-4965-A126-461423951BCF}" presName="hierChild3" presStyleCnt="0"/>
      <dgm:spPr/>
    </dgm:pt>
    <dgm:pt modelId="{CEEACF0A-7A06-4DB4-89B8-61EF5CA5AA60}" type="pres">
      <dgm:prSet presAssocID="{1E82BCB8-601C-41E2-9734-9C2E132358CD}" presName="Name17" presStyleLbl="parChTrans1D3" presStyleIdx="2" presStyleCnt="3"/>
      <dgm:spPr/>
      <dgm:t>
        <a:bodyPr/>
        <a:lstStyle/>
        <a:p>
          <a:endParaRPr lang="it-IT"/>
        </a:p>
      </dgm:t>
    </dgm:pt>
    <dgm:pt modelId="{1A099A25-AAD5-437C-A1C5-4A5C85A19AFA}" type="pres">
      <dgm:prSet presAssocID="{A01B920C-F6DE-40CD-90E3-940BF121E062}" presName="hierRoot3" presStyleCnt="0"/>
      <dgm:spPr/>
    </dgm:pt>
    <dgm:pt modelId="{7A7A48AF-12E3-41BE-8766-9065B74DC0F0}" type="pres">
      <dgm:prSet presAssocID="{A01B920C-F6DE-40CD-90E3-940BF121E062}" presName="composite3" presStyleCnt="0"/>
      <dgm:spPr/>
    </dgm:pt>
    <dgm:pt modelId="{FADA3A38-35E0-41B6-9FD0-41E0A70E111B}" type="pres">
      <dgm:prSet presAssocID="{A01B920C-F6DE-40CD-90E3-940BF121E062}" presName="background3" presStyleLbl="node3" presStyleIdx="2" presStyleCnt="3"/>
      <dgm:spPr/>
    </dgm:pt>
    <dgm:pt modelId="{C06919A3-3A28-435E-9855-1E5FFF7B28A4}" type="pres">
      <dgm:prSet presAssocID="{A01B920C-F6DE-40CD-90E3-940BF121E062}" presName="text3" presStyleLbl="fgAcc3" presStyleIdx="2" presStyleCnt="3" custScaleY="19917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B56BF18-4FDA-4F38-A4E2-68B941F4AF1B}" type="pres">
      <dgm:prSet presAssocID="{A01B920C-F6DE-40CD-90E3-940BF121E062}" presName="hierChild4" presStyleCnt="0"/>
      <dgm:spPr/>
    </dgm:pt>
  </dgm:ptLst>
  <dgm:cxnLst>
    <dgm:cxn modelId="{F93A1A63-D217-4BA0-8F1B-CA758A473D63}" type="presOf" srcId="{DA9082CE-ACE9-4CE0-ADE3-6E3F5F7C93A3}" destId="{1A9D7976-D08E-4F75-8B58-186E493FA55C}" srcOrd="0" destOrd="0" presId="urn:microsoft.com/office/officeart/2005/8/layout/hierarchy1"/>
    <dgm:cxn modelId="{2911FDB6-1ADA-4488-87DF-5BAA97139E1E}" type="presOf" srcId="{A13D27B3-82C3-49BC-8450-BF211B557418}" destId="{04422BA8-7DA0-41A4-A66B-1DD3C464B2A5}" srcOrd="0" destOrd="0" presId="urn:microsoft.com/office/officeart/2005/8/layout/hierarchy1"/>
    <dgm:cxn modelId="{82373BC4-E77A-4266-86AA-BBEC3104618C}" type="presOf" srcId="{DB4961DC-8745-4965-A126-461423951BCF}" destId="{09348F66-A708-47E4-8378-36B978110B65}" srcOrd="0" destOrd="0" presId="urn:microsoft.com/office/officeart/2005/8/layout/hierarchy1"/>
    <dgm:cxn modelId="{ED5A1164-03E9-413F-BEE1-BCE8F53D92FD}" type="presOf" srcId="{E2EBFF00-5756-4628-AC02-0FF9FADB1B9D}" destId="{E58701AF-7812-4CD6-AEF1-CD4BF1E3B7E0}" srcOrd="0" destOrd="0" presId="urn:microsoft.com/office/officeart/2005/8/layout/hierarchy1"/>
    <dgm:cxn modelId="{BEE54E03-CDCB-4224-8F4B-639ACF5264AA}" srcId="{D08ADDA9-A09C-4A60-A521-C0FD44424907}" destId="{E2EBFF00-5756-4628-AC02-0FF9FADB1B9D}" srcOrd="0" destOrd="0" parTransId="{DC7F8617-3941-4F68-9FE2-38BFE052875C}" sibTransId="{927F58A4-43AC-46C0-BBB5-75C05EB6E61D}"/>
    <dgm:cxn modelId="{53BAA71F-B02A-48A1-9AA8-EFDAD7851493}" type="presOf" srcId="{D332648F-3C1B-4E55-BAE2-697A158FF132}" destId="{07A510FE-05B2-4099-ABDB-EFAFDD430ED1}" srcOrd="0" destOrd="0" presId="urn:microsoft.com/office/officeart/2005/8/layout/hierarchy1"/>
    <dgm:cxn modelId="{D66FB16E-25DB-4A2D-86D4-B3BFD8760A23}" type="presOf" srcId="{D08ADDA9-A09C-4A60-A521-C0FD44424907}" destId="{4A463778-6F25-4A69-BE6E-1FD484742520}" srcOrd="0" destOrd="0" presId="urn:microsoft.com/office/officeart/2005/8/layout/hierarchy1"/>
    <dgm:cxn modelId="{F63CD1E3-DE9E-4F90-B327-694FB02A19DA}" type="presOf" srcId="{E4E0A215-FEDB-4DD2-BC9A-84EF857E2B58}" destId="{5A740AB5-8A70-4AF0-84EA-5B52216766EE}" srcOrd="0" destOrd="0" presId="urn:microsoft.com/office/officeart/2005/8/layout/hierarchy1"/>
    <dgm:cxn modelId="{E747D2B4-9822-4B32-8F8E-16265C21A8E9}" type="presOf" srcId="{297F382F-42BE-4FF1-B097-BB5ABEF0910E}" destId="{97EAE754-BC8D-4303-ADCB-A212A5905ABB}" srcOrd="0" destOrd="0" presId="urn:microsoft.com/office/officeart/2005/8/layout/hierarchy1"/>
    <dgm:cxn modelId="{691E3FE7-4F86-4410-A0CF-776EB3BD86C4}" srcId="{DB4961DC-8745-4965-A126-461423951BCF}" destId="{A01B920C-F6DE-40CD-90E3-940BF121E062}" srcOrd="0" destOrd="0" parTransId="{1E82BCB8-601C-41E2-9734-9C2E132358CD}" sibTransId="{4FD662F9-090A-4208-8659-6DB2BC903FB8}"/>
    <dgm:cxn modelId="{09F514BF-691C-4873-8AA4-1CC152EACC29}" srcId="{E2EBFF00-5756-4628-AC02-0FF9FADB1B9D}" destId="{DB4961DC-8745-4965-A126-461423951BCF}" srcOrd="1" destOrd="0" parTransId="{61AF7CE2-F2AE-48AE-ABFB-40A1F3DE1E54}" sibTransId="{AA750F6F-0391-46AA-85FB-166C653D9CD5}"/>
    <dgm:cxn modelId="{4F1FE85E-B2C8-4065-8E4B-211246D720E6}" type="presOf" srcId="{A01B920C-F6DE-40CD-90E3-940BF121E062}" destId="{C06919A3-3A28-435E-9855-1E5FFF7B28A4}" srcOrd="0" destOrd="0" presId="urn:microsoft.com/office/officeart/2005/8/layout/hierarchy1"/>
    <dgm:cxn modelId="{703D7AC2-E0F6-45CB-874F-0CCBA1B45C39}" type="presOf" srcId="{61AF7CE2-F2AE-48AE-ABFB-40A1F3DE1E54}" destId="{ADA59AF8-5BA2-4055-B3E7-735DA3E91CB5}" srcOrd="0" destOrd="0" presId="urn:microsoft.com/office/officeart/2005/8/layout/hierarchy1"/>
    <dgm:cxn modelId="{7389D04A-85FF-4FCA-B6A3-5379446CA147}" srcId="{D332648F-3C1B-4E55-BAE2-697A158FF132}" destId="{74A11FF5-F025-4357-9A47-75703252D078}" srcOrd="1" destOrd="0" parTransId="{A13D27B3-82C3-49BC-8450-BF211B557418}" sibTransId="{47E8BA10-D58F-41DF-85DE-A0850318980D}"/>
    <dgm:cxn modelId="{33AA9B04-DAC6-4B84-AA90-A5126A57F41B}" srcId="{E2EBFF00-5756-4628-AC02-0FF9FADB1B9D}" destId="{D332648F-3C1B-4E55-BAE2-697A158FF132}" srcOrd="0" destOrd="0" parTransId="{297F382F-42BE-4FF1-B097-BB5ABEF0910E}" sibTransId="{F3B8A9E9-2C7B-43D9-BDF0-87FAB6CB9890}"/>
    <dgm:cxn modelId="{5A1F7DA6-424E-4E07-BA19-3C46E6A61855}" type="presOf" srcId="{1E82BCB8-601C-41E2-9734-9C2E132358CD}" destId="{CEEACF0A-7A06-4DB4-89B8-61EF5CA5AA60}" srcOrd="0" destOrd="0" presId="urn:microsoft.com/office/officeart/2005/8/layout/hierarchy1"/>
    <dgm:cxn modelId="{20333E4D-C4AC-4843-8091-010B521A451B}" type="presOf" srcId="{74A11FF5-F025-4357-9A47-75703252D078}" destId="{125C864A-C961-4CD1-91D8-15CE2F9A842B}" srcOrd="0" destOrd="0" presId="urn:microsoft.com/office/officeart/2005/8/layout/hierarchy1"/>
    <dgm:cxn modelId="{00550C09-CA05-4ACE-848D-FA350B041E5A}" srcId="{D332648F-3C1B-4E55-BAE2-697A158FF132}" destId="{E4E0A215-FEDB-4DD2-BC9A-84EF857E2B58}" srcOrd="0" destOrd="0" parTransId="{DA9082CE-ACE9-4CE0-ADE3-6E3F5F7C93A3}" sibTransId="{D121699B-598F-41D6-824E-2D070F19E70B}"/>
    <dgm:cxn modelId="{1FFE52D4-962E-4DEF-99A1-0B3D049C26AC}" type="presParOf" srcId="{4A463778-6F25-4A69-BE6E-1FD484742520}" destId="{30BCE05D-6093-491B-8740-D1C17A88CF6A}" srcOrd="0" destOrd="0" presId="urn:microsoft.com/office/officeart/2005/8/layout/hierarchy1"/>
    <dgm:cxn modelId="{89398F6D-AE79-4915-8A8A-ED64BB30E8FB}" type="presParOf" srcId="{30BCE05D-6093-491B-8740-D1C17A88CF6A}" destId="{25D27438-AF7F-4297-9702-F9DEE58E7296}" srcOrd="0" destOrd="0" presId="urn:microsoft.com/office/officeart/2005/8/layout/hierarchy1"/>
    <dgm:cxn modelId="{FAD76C99-AEB9-48BA-B486-225DF20D7234}" type="presParOf" srcId="{25D27438-AF7F-4297-9702-F9DEE58E7296}" destId="{18C39CC7-AD8D-47D9-8767-E3FE0E5D93B4}" srcOrd="0" destOrd="0" presId="urn:microsoft.com/office/officeart/2005/8/layout/hierarchy1"/>
    <dgm:cxn modelId="{90BD448F-BB72-4252-A1F3-59B3B9C880A2}" type="presParOf" srcId="{25D27438-AF7F-4297-9702-F9DEE58E7296}" destId="{E58701AF-7812-4CD6-AEF1-CD4BF1E3B7E0}" srcOrd="1" destOrd="0" presId="urn:microsoft.com/office/officeart/2005/8/layout/hierarchy1"/>
    <dgm:cxn modelId="{DE946E3D-39C7-46F2-B58A-45F6FBA5E581}" type="presParOf" srcId="{30BCE05D-6093-491B-8740-D1C17A88CF6A}" destId="{EB860FE6-0F86-4D48-A10B-AD1A7532535F}" srcOrd="1" destOrd="0" presId="urn:microsoft.com/office/officeart/2005/8/layout/hierarchy1"/>
    <dgm:cxn modelId="{60C3BB5B-D46E-43B8-828A-60D98C3787AF}" type="presParOf" srcId="{EB860FE6-0F86-4D48-A10B-AD1A7532535F}" destId="{97EAE754-BC8D-4303-ADCB-A212A5905ABB}" srcOrd="0" destOrd="0" presId="urn:microsoft.com/office/officeart/2005/8/layout/hierarchy1"/>
    <dgm:cxn modelId="{5E371083-D4E0-4737-B2CB-89B4C5B7CAEA}" type="presParOf" srcId="{EB860FE6-0F86-4D48-A10B-AD1A7532535F}" destId="{7B5F2332-8B6C-482A-89B2-1FC1CE0C84D3}" srcOrd="1" destOrd="0" presId="urn:microsoft.com/office/officeart/2005/8/layout/hierarchy1"/>
    <dgm:cxn modelId="{A43DB1FB-21D2-4A88-BF66-477A7CBEB07A}" type="presParOf" srcId="{7B5F2332-8B6C-482A-89B2-1FC1CE0C84D3}" destId="{FE5D829D-4ED1-4919-B4E8-4333760E2C2F}" srcOrd="0" destOrd="0" presId="urn:microsoft.com/office/officeart/2005/8/layout/hierarchy1"/>
    <dgm:cxn modelId="{5B17B3AF-CE33-492F-8061-144EDA6D9071}" type="presParOf" srcId="{FE5D829D-4ED1-4919-B4E8-4333760E2C2F}" destId="{3A70A29C-481A-4559-B205-FE8E24F52DF0}" srcOrd="0" destOrd="0" presId="urn:microsoft.com/office/officeart/2005/8/layout/hierarchy1"/>
    <dgm:cxn modelId="{4D123BAD-9FCA-494E-9170-DB40115B4831}" type="presParOf" srcId="{FE5D829D-4ED1-4919-B4E8-4333760E2C2F}" destId="{07A510FE-05B2-4099-ABDB-EFAFDD430ED1}" srcOrd="1" destOrd="0" presId="urn:microsoft.com/office/officeart/2005/8/layout/hierarchy1"/>
    <dgm:cxn modelId="{99A1B350-134D-4134-841C-5D74668BE7BB}" type="presParOf" srcId="{7B5F2332-8B6C-482A-89B2-1FC1CE0C84D3}" destId="{D95221C7-5FFE-4AC4-8EE2-C8EDE2609632}" srcOrd="1" destOrd="0" presId="urn:microsoft.com/office/officeart/2005/8/layout/hierarchy1"/>
    <dgm:cxn modelId="{10BAD375-A8D9-4540-8371-39BDA3A53A50}" type="presParOf" srcId="{D95221C7-5FFE-4AC4-8EE2-C8EDE2609632}" destId="{1A9D7976-D08E-4F75-8B58-186E493FA55C}" srcOrd="0" destOrd="0" presId="urn:microsoft.com/office/officeart/2005/8/layout/hierarchy1"/>
    <dgm:cxn modelId="{A5125C77-CB10-4A0F-9068-DC5642ABDC63}" type="presParOf" srcId="{D95221C7-5FFE-4AC4-8EE2-C8EDE2609632}" destId="{E6F17988-677C-48D6-96D6-AA75E398C798}" srcOrd="1" destOrd="0" presId="urn:microsoft.com/office/officeart/2005/8/layout/hierarchy1"/>
    <dgm:cxn modelId="{8325A943-3562-4695-AD8C-BF8118E408A9}" type="presParOf" srcId="{E6F17988-677C-48D6-96D6-AA75E398C798}" destId="{C26F67B6-D20A-41E1-B4AC-DD56E2CB6B14}" srcOrd="0" destOrd="0" presId="urn:microsoft.com/office/officeart/2005/8/layout/hierarchy1"/>
    <dgm:cxn modelId="{A5B558A1-7478-43D0-8483-96509026DAD8}" type="presParOf" srcId="{C26F67B6-D20A-41E1-B4AC-DD56E2CB6B14}" destId="{6307C41F-C827-4BB7-A036-3D6DA0CC0C15}" srcOrd="0" destOrd="0" presId="urn:microsoft.com/office/officeart/2005/8/layout/hierarchy1"/>
    <dgm:cxn modelId="{EB812A13-938C-4548-A230-20E61F4BD077}" type="presParOf" srcId="{C26F67B6-D20A-41E1-B4AC-DD56E2CB6B14}" destId="{5A740AB5-8A70-4AF0-84EA-5B52216766EE}" srcOrd="1" destOrd="0" presId="urn:microsoft.com/office/officeart/2005/8/layout/hierarchy1"/>
    <dgm:cxn modelId="{35A648D7-9C76-4FF9-B35F-6714D2B92FAF}" type="presParOf" srcId="{E6F17988-677C-48D6-96D6-AA75E398C798}" destId="{72289234-D7A0-4EBA-A917-89850931C485}" srcOrd="1" destOrd="0" presId="urn:microsoft.com/office/officeart/2005/8/layout/hierarchy1"/>
    <dgm:cxn modelId="{59DC46C8-C02C-4479-B879-968CBABC0056}" type="presParOf" srcId="{D95221C7-5FFE-4AC4-8EE2-C8EDE2609632}" destId="{04422BA8-7DA0-41A4-A66B-1DD3C464B2A5}" srcOrd="2" destOrd="0" presId="urn:microsoft.com/office/officeart/2005/8/layout/hierarchy1"/>
    <dgm:cxn modelId="{BAC8603A-E135-493F-947E-D3D57A6D0901}" type="presParOf" srcId="{D95221C7-5FFE-4AC4-8EE2-C8EDE2609632}" destId="{997733CB-B363-4B83-B233-FF959F1330D1}" srcOrd="3" destOrd="0" presId="urn:microsoft.com/office/officeart/2005/8/layout/hierarchy1"/>
    <dgm:cxn modelId="{7317CBAC-77FE-4A4A-957B-2CD0BB03598C}" type="presParOf" srcId="{997733CB-B363-4B83-B233-FF959F1330D1}" destId="{4E41B4B4-E24C-4C61-B4D5-2BFC4410A059}" srcOrd="0" destOrd="0" presId="urn:microsoft.com/office/officeart/2005/8/layout/hierarchy1"/>
    <dgm:cxn modelId="{75FB2E4D-05A7-49BC-8BD4-2F0098409BC5}" type="presParOf" srcId="{4E41B4B4-E24C-4C61-B4D5-2BFC4410A059}" destId="{C9948E7D-E17F-44E9-AAF2-93FC8A166FCC}" srcOrd="0" destOrd="0" presId="urn:microsoft.com/office/officeart/2005/8/layout/hierarchy1"/>
    <dgm:cxn modelId="{F44B60C7-EA05-46FB-AA53-DCCAD2E057A6}" type="presParOf" srcId="{4E41B4B4-E24C-4C61-B4D5-2BFC4410A059}" destId="{125C864A-C961-4CD1-91D8-15CE2F9A842B}" srcOrd="1" destOrd="0" presId="urn:microsoft.com/office/officeart/2005/8/layout/hierarchy1"/>
    <dgm:cxn modelId="{DF207668-7966-4C84-A5E6-08C1F49915B5}" type="presParOf" srcId="{997733CB-B363-4B83-B233-FF959F1330D1}" destId="{CB0AA60C-DBEF-43DA-84BE-C5570D107323}" srcOrd="1" destOrd="0" presId="urn:microsoft.com/office/officeart/2005/8/layout/hierarchy1"/>
    <dgm:cxn modelId="{B30A850A-65AE-42A6-9B92-1453A8EA2CC4}" type="presParOf" srcId="{EB860FE6-0F86-4D48-A10B-AD1A7532535F}" destId="{ADA59AF8-5BA2-4055-B3E7-735DA3E91CB5}" srcOrd="2" destOrd="0" presId="urn:microsoft.com/office/officeart/2005/8/layout/hierarchy1"/>
    <dgm:cxn modelId="{0F2872B2-60B5-4D51-B674-B3D12418EE15}" type="presParOf" srcId="{EB860FE6-0F86-4D48-A10B-AD1A7532535F}" destId="{D4459D99-F732-4946-B6EE-4F6B513E374A}" srcOrd="3" destOrd="0" presId="urn:microsoft.com/office/officeart/2005/8/layout/hierarchy1"/>
    <dgm:cxn modelId="{14E65FBF-713C-4CA6-96C8-FC8516EC39D9}" type="presParOf" srcId="{D4459D99-F732-4946-B6EE-4F6B513E374A}" destId="{7AEB4F0E-4DDA-4886-8564-051253B1AEFF}" srcOrd="0" destOrd="0" presId="urn:microsoft.com/office/officeart/2005/8/layout/hierarchy1"/>
    <dgm:cxn modelId="{FEB4B2A0-31FE-4DCF-9F38-21294DA97961}" type="presParOf" srcId="{7AEB4F0E-4DDA-4886-8564-051253B1AEFF}" destId="{BADD2C5B-FAEA-42B7-8592-F98446B96EE1}" srcOrd="0" destOrd="0" presId="urn:microsoft.com/office/officeart/2005/8/layout/hierarchy1"/>
    <dgm:cxn modelId="{F4F02B27-89D1-4AC0-A4CE-23B1F31F96DA}" type="presParOf" srcId="{7AEB4F0E-4DDA-4886-8564-051253B1AEFF}" destId="{09348F66-A708-47E4-8378-36B978110B65}" srcOrd="1" destOrd="0" presId="urn:microsoft.com/office/officeart/2005/8/layout/hierarchy1"/>
    <dgm:cxn modelId="{4A000005-490C-4321-961B-02BA3C9DA699}" type="presParOf" srcId="{D4459D99-F732-4946-B6EE-4F6B513E374A}" destId="{AB9903BD-7E95-4EBB-BC32-8A8204B19BB9}" srcOrd="1" destOrd="0" presId="urn:microsoft.com/office/officeart/2005/8/layout/hierarchy1"/>
    <dgm:cxn modelId="{F5C28DAB-EC85-46FF-8D5A-1A4E0CC01639}" type="presParOf" srcId="{AB9903BD-7E95-4EBB-BC32-8A8204B19BB9}" destId="{CEEACF0A-7A06-4DB4-89B8-61EF5CA5AA60}" srcOrd="0" destOrd="0" presId="urn:microsoft.com/office/officeart/2005/8/layout/hierarchy1"/>
    <dgm:cxn modelId="{26EC9687-C93A-46F7-8C80-407601AC0A8E}" type="presParOf" srcId="{AB9903BD-7E95-4EBB-BC32-8A8204B19BB9}" destId="{1A099A25-AAD5-437C-A1C5-4A5C85A19AFA}" srcOrd="1" destOrd="0" presId="urn:microsoft.com/office/officeart/2005/8/layout/hierarchy1"/>
    <dgm:cxn modelId="{E2F4B0B5-597E-4FB1-8069-C05EA5C9DC07}" type="presParOf" srcId="{1A099A25-AAD5-437C-A1C5-4A5C85A19AFA}" destId="{7A7A48AF-12E3-41BE-8766-9065B74DC0F0}" srcOrd="0" destOrd="0" presId="urn:microsoft.com/office/officeart/2005/8/layout/hierarchy1"/>
    <dgm:cxn modelId="{DE2127AD-7154-4A8A-87B3-6B26EA9105A4}" type="presParOf" srcId="{7A7A48AF-12E3-41BE-8766-9065B74DC0F0}" destId="{FADA3A38-35E0-41B6-9FD0-41E0A70E111B}" srcOrd="0" destOrd="0" presId="urn:microsoft.com/office/officeart/2005/8/layout/hierarchy1"/>
    <dgm:cxn modelId="{81A2E56B-9282-4EE4-BD27-AB5924C73841}" type="presParOf" srcId="{7A7A48AF-12E3-41BE-8766-9065B74DC0F0}" destId="{C06919A3-3A28-435E-9855-1E5FFF7B28A4}" srcOrd="1" destOrd="0" presId="urn:microsoft.com/office/officeart/2005/8/layout/hierarchy1"/>
    <dgm:cxn modelId="{A27DA100-37B1-4C3A-ABCF-1FD4B15995C2}" type="presParOf" srcId="{1A099A25-AAD5-437C-A1C5-4A5C85A19AFA}" destId="{0B56BF18-4FDA-4F38-A4E2-68B941F4AF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9B78C-534C-4015-A5DF-E99878042DBA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24190A5D-690E-4921-A90F-C8CB511531CF}">
      <dgm:prSet phldrT="[Testo]" custT="1"/>
      <dgm:spPr/>
      <dgm:t>
        <a:bodyPr/>
        <a:lstStyle/>
        <a:p>
          <a:r>
            <a:rPr lang="it-IT" sz="1200" b="1" dirty="0" smtClean="0"/>
            <a:t>RELAZIONI UMANE (+)</a:t>
          </a:r>
          <a:endParaRPr lang="it-IT" sz="1200" b="1" dirty="0"/>
        </a:p>
      </dgm:t>
    </dgm:pt>
    <dgm:pt modelId="{E8E88D26-2F14-4988-B5F9-DAE12ED44B85}" type="parTrans" cxnId="{055992A3-1F63-410C-8E1C-D9C70FC9FCF8}">
      <dgm:prSet/>
      <dgm:spPr/>
      <dgm:t>
        <a:bodyPr/>
        <a:lstStyle/>
        <a:p>
          <a:endParaRPr lang="it-IT"/>
        </a:p>
      </dgm:t>
    </dgm:pt>
    <dgm:pt modelId="{20AFC135-F918-4CBF-8720-6056A0C764FC}" type="sibTrans" cxnId="{055992A3-1F63-410C-8E1C-D9C70FC9FCF8}">
      <dgm:prSet/>
      <dgm:spPr/>
      <dgm:t>
        <a:bodyPr/>
        <a:lstStyle/>
        <a:p>
          <a:endParaRPr lang="it-IT"/>
        </a:p>
      </dgm:t>
    </dgm:pt>
    <dgm:pt modelId="{A1A3DCB7-9A75-47A8-9BC5-0493AE8EEA5F}">
      <dgm:prSet phldrT="[Testo]"/>
      <dgm:spPr/>
      <dgm:t>
        <a:bodyPr/>
        <a:lstStyle/>
        <a:p>
          <a:r>
            <a:rPr lang="it-IT" dirty="0" smtClean="0"/>
            <a:t>Qualità positive</a:t>
          </a:r>
          <a:endParaRPr lang="it-IT" dirty="0"/>
        </a:p>
      </dgm:t>
    </dgm:pt>
    <dgm:pt modelId="{9C533DC8-CCA4-41EF-A11F-F88D0C5647BE}" type="parTrans" cxnId="{66A15418-CC15-4BC2-9209-40A1236F9E11}">
      <dgm:prSet/>
      <dgm:spPr/>
      <dgm:t>
        <a:bodyPr/>
        <a:lstStyle/>
        <a:p>
          <a:endParaRPr lang="it-IT"/>
        </a:p>
      </dgm:t>
    </dgm:pt>
    <dgm:pt modelId="{43D469B6-2A7A-40A5-8E47-6829B56C15AC}" type="sibTrans" cxnId="{66A15418-CC15-4BC2-9209-40A1236F9E11}">
      <dgm:prSet/>
      <dgm:spPr/>
      <dgm:t>
        <a:bodyPr/>
        <a:lstStyle/>
        <a:p>
          <a:endParaRPr lang="it-IT"/>
        </a:p>
      </dgm:t>
    </dgm:pt>
    <dgm:pt modelId="{8461210B-C504-4728-BFCC-A049D938529C}">
      <dgm:prSet phldrT="[Testo]"/>
      <dgm:spPr/>
      <dgm:t>
        <a:bodyPr/>
        <a:lstStyle/>
        <a:p>
          <a:r>
            <a:rPr lang="it-IT" dirty="0" smtClean="0"/>
            <a:t>Meriti personali</a:t>
          </a:r>
          <a:endParaRPr lang="it-IT" dirty="0"/>
        </a:p>
      </dgm:t>
    </dgm:pt>
    <dgm:pt modelId="{46EDCBA5-3902-45ED-9196-0006EE0DC285}" type="parTrans" cxnId="{E762D946-F0B7-4B12-BC09-4F4F7A04BEBA}">
      <dgm:prSet/>
      <dgm:spPr/>
      <dgm:t>
        <a:bodyPr/>
        <a:lstStyle/>
        <a:p>
          <a:endParaRPr lang="it-IT"/>
        </a:p>
      </dgm:t>
    </dgm:pt>
    <dgm:pt modelId="{AF50395B-3DAA-4ED1-B89C-D63D099CD83B}" type="sibTrans" cxnId="{E762D946-F0B7-4B12-BC09-4F4F7A04BEBA}">
      <dgm:prSet/>
      <dgm:spPr/>
      <dgm:t>
        <a:bodyPr/>
        <a:lstStyle/>
        <a:p>
          <a:endParaRPr lang="it-IT"/>
        </a:p>
      </dgm:t>
    </dgm:pt>
    <dgm:pt modelId="{742833DE-F7B6-4AA0-8FAA-885668023B06}">
      <dgm:prSet phldrT="[Testo]" custT="1"/>
      <dgm:spPr/>
      <dgm:t>
        <a:bodyPr/>
        <a:lstStyle/>
        <a:p>
          <a:r>
            <a:rPr lang="it-IT" sz="1200" b="1" dirty="0" smtClean="0"/>
            <a:t>STATUS SOCIALE (+/-)</a:t>
          </a:r>
          <a:endParaRPr lang="it-IT" sz="1200" b="1" dirty="0"/>
        </a:p>
      </dgm:t>
    </dgm:pt>
    <dgm:pt modelId="{17074D27-F4CD-4BBC-BFD5-AFC60C9725E3}" type="parTrans" cxnId="{DF3EA123-208E-4AC4-A61C-A57E34F84EE4}">
      <dgm:prSet/>
      <dgm:spPr/>
      <dgm:t>
        <a:bodyPr/>
        <a:lstStyle/>
        <a:p>
          <a:endParaRPr lang="it-IT"/>
        </a:p>
      </dgm:t>
    </dgm:pt>
    <dgm:pt modelId="{15A855E4-A75B-438D-919E-62C98F9AC943}" type="sibTrans" cxnId="{DF3EA123-208E-4AC4-A61C-A57E34F84EE4}">
      <dgm:prSet/>
      <dgm:spPr/>
      <dgm:t>
        <a:bodyPr/>
        <a:lstStyle/>
        <a:p>
          <a:endParaRPr lang="it-IT"/>
        </a:p>
      </dgm:t>
    </dgm:pt>
    <dgm:pt modelId="{4AD38067-7128-496F-BB8A-3F136E8199DE}">
      <dgm:prSet phldrT="[Testo]"/>
      <dgm:spPr/>
      <dgm:t>
        <a:bodyPr/>
        <a:lstStyle/>
        <a:p>
          <a:r>
            <a:rPr lang="it-IT" dirty="0" smtClean="0"/>
            <a:t>Grado di stima/acc.ne</a:t>
          </a:r>
          <a:endParaRPr lang="it-IT" dirty="0"/>
        </a:p>
      </dgm:t>
    </dgm:pt>
    <dgm:pt modelId="{20A39D37-0633-4C0B-8474-C5742B1AD8CC}" type="parTrans" cxnId="{C6203043-AC22-49E4-B613-384B0BE2B025}">
      <dgm:prSet/>
      <dgm:spPr/>
      <dgm:t>
        <a:bodyPr/>
        <a:lstStyle/>
        <a:p>
          <a:endParaRPr lang="it-IT"/>
        </a:p>
      </dgm:t>
    </dgm:pt>
    <dgm:pt modelId="{B88F6B25-4600-433B-BB23-E2F31968929E}" type="sibTrans" cxnId="{C6203043-AC22-49E4-B613-384B0BE2B025}">
      <dgm:prSet/>
      <dgm:spPr/>
      <dgm:t>
        <a:bodyPr/>
        <a:lstStyle/>
        <a:p>
          <a:endParaRPr lang="it-IT"/>
        </a:p>
      </dgm:t>
    </dgm:pt>
    <dgm:pt modelId="{E5E3B28F-D4A8-423A-91E5-A4E509AE4407}">
      <dgm:prSet phldrT="[Testo]"/>
      <dgm:spPr/>
      <dgm:t>
        <a:bodyPr/>
        <a:lstStyle/>
        <a:p>
          <a:r>
            <a:rPr lang="it-IT" dirty="0" smtClean="0"/>
            <a:t>Validità</a:t>
          </a:r>
          <a:endParaRPr lang="it-IT" dirty="0"/>
        </a:p>
      </dgm:t>
    </dgm:pt>
    <dgm:pt modelId="{52D5136F-6DC2-41C9-AC64-107D7F5829F3}" type="parTrans" cxnId="{95E8E9E8-983D-4B25-BD77-F904D8F788D3}">
      <dgm:prSet/>
      <dgm:spPr/>
      <dgm:t>
        <a:bodyPr/>
        <a:lstStyle/>
        <a:p>
          <a:endParaRPr lang="it-IT"/>
        </a:p>
      </dgm:t>
    </dgm:pt>
    <dgm:pt modelId="{C939BE69-893E-4577-A04F-C32C2245D23A}" type="sibTrans" cxnId="{95E8E9E8-983D-4B25-BD77-F904D8F788D3}">
      <dgm:prSet/>
      <dgm:spPr/>
      <dgm:t>
        <a:bodyPr/>
        <a:lstStyle/>
        <a:p>
          <a:endParaRPr lang="it-IT"/>
        </a:p>
      </dgm:t>
    </dgm:pt>
    <dgm:pt modelId="{22ABEDE8-B212-4D58-9A45-C9791BA9358A}">
      <dgm:prSet phldrT="[Testo]" custT="1"/>
      <dgm:spPr/>
      <dgm:t>
        <a:bodyPr/>
        <a:lstStyle/>
        <a:p>
          <a:r>
            <a:rPr lang="it-IT" sz="1200" b="1" dirty="0" smtClean="0"/>
            <a:t>ECONOMIA (+/-)</a:t>
          </a:r>
          <a:endParaRPr lang="it-IT" sz="1200" b="1" dirty="0"/>
        </a:p>
      </dgm:t>
    </dgm:pt>
    <dgm:pt modelId="{C2379837-2165-4619-9095-5C11DB56FE0F}" type="parTrans" cxnId="{6797FEA9-E836-46FC-B027-DC978B7DA957}">
      <dgm:prSet/>
      <dgm:spPr/>
      <dgm:t>
        <a:bodyPr/>
        <a:lstStyle/>
        <a:p>
          <a:endParaRPr lang="it-IT"/>
        </a:p>
      </dgm:t>
    </dgm:pt>
    <dgm:pt modelId="{92FBC9EF-819B-4553-A11A-866ED34E6D94}" type="sibTrans" cxnId="{6797FEA9-E836-46FC-B027-DC978B7DA957}">
      <dgm:prSet/>
      <dgm:spPr/>
      <dgm:t>
        <a:bodyPr/>
        <a:lstStyle/>
        <a:p>
          <a:endParaRPr lang="it-IT"/>
        </a:p>
      </dgm:t>
    </dgm:pt>
    <dgm:pt modelId="{02636385-48CE-438D-9F68-997A86289CEE}">
      <dgm:prSet phldrT="[Testo]"/>
      <dgm:spPr/>
      <dgm:t>
        <a:bodyPr/>
        <a:lstStyle/>
        <a:p>
          <a:r>
            <a:rPr lang="it-IT" dirty="0" smtClean="0"/>
            <a:t>Prezzo-costo</a:t>
          </a:r>
          <a:endParaRPr lang="it-IT" dirty="0"/>
        </a:p>
      </dgm:t>
    </dgm:pt>
    <dgm:pt modelId="{EED705D9-2701-4E24-9A41-AD9211415CA3}" type="parTrans" cxnId="{728FB836-0820-4CCC-ADC4-EB81773A5B56}">
      <dgm:prSet/>
      <dgm:spPr/>
      <dgm:t>
        <a:bodyPr/>
        <a:lstStyle/>
        <a:p>
          <a:endParaRPr lang="it-IT"/>
        </a:p>
      </dgm:t>
    </dgm:pt>
    <dgm:pt modelId="{54764034-7D43-4ABF-9A43-FB81D00818C3}" type="sibTrans" cxnId="{728FB836-0820-4CCC-ADC4-EB81773A5B56}">
      <dgm:prSet/>
      <dgm:spPr/>
      <dgm:t>
        <a:bodyPr/>
        <a:lstStyle/>
        <a:p>
          <a:endParaRPr lang="it-IT"/>
        </a:p>
      </dgm:t>
    </dgm:pt>
    <dgm:pt modelId="{29514D24-F029-419B-B8C8-44DA3523C0D1}">
      <dgm:prSet phldrT="[Testo]"/>
      <dgm:spPr/>
      <dgm:t>
        <a:bodyPr/>
        <a:lstStyle/>
        <a:p>
          <a:r>
            <a:rPr lang="it-IT" dirty="0" smtClean="0"/>
            <a:t>Corrispettivo-scambio</a:t>
          </a:r>
          <a:endParaRPr lang="it-IT" dirty="0"/>
        </a:p>
      </dgm:t>
    </dgm:pt>
    <dgm:pt modelId="{08893683-E976-4BE9-AD56-9A42D32CCA9F}" type="parTrans" cxnId="{3F25D921-7039-4CE2-8B5B-9722B450DACE}">
      <dgm:prSet/>
      <dgm:spPr/>
      <dgm:t>
        <a:bodyPr/>
        <a:lstStyle/>
        <a:p>
          <a:endParaRPr lang="it-IT"/>
        </a:p>
      </dgm:t>
    </dgm:pt>
    <dgm:pt modelId="{B55A9972-9A63-40B1-BCBF-2B5DD705D41D}" type="sibTrans" cxnId="{3F25D921-7039-4CE2-8B5B-9722B450DACE}">
      <dgm:prSet/>
      <dgm:spPr/>
      <dgm:t>
        <a:bodyPr/>
        <a:lstStyle/>
        <a:p>
          <a:endParaRPr lang="it-IT"/>
        </a:p>
      </dgm:t>
    </dgm:pt>
    <dgm:pt modelId="{655B0754-1514-4DDF-A815-3D40F8D4531A}" type="pres">
      <dgm:prSet presAssocID="{5639B78C-534C-4015-A5DF-E99878042D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23C5FD-D883-4E5F-ADBC-EC3548898C55}" type="pres">
      <dgm:prSet presAssocID="{22ABEDE8-B212-4D58-9A45-C9791BA9358A}" presName="boxAndChildren" presStyleCnt="0"/>
      <dgm:spPr/>
      <dgm:t>
        <a:bodyPr/>
        <a:lstStyle/>
        <a:p>
          <a:endParaRPr lang="it-IT"/>
        </a:p>
      </dgm:t>
    </dgm:pt>
    <dgm:pt modelId="{047E5F1E-65DC-4CF2-87F1-8E812D738C5D}" type="pres">
      <dgm:prSet presAssocID="{22ABEDE8-B212-4D58-9A45-C9791BA9358A}" presName="parentTextBox" presStyleLbl="node1" presStyleIdx="0" presStyleCnt="3"/>
      <dgm:spPr/>
      <dgm:t>
        <a:bodyPr/>
        <a:lstStyle/>
        <a:p>
          <a:endParaRPr lang="it-IT"/>
        </a:p>
      </dgm:t>
    </dgm:pt>
    <dgm:pt modelId="{17E40AF6-1955-48BA-BB66-BCCACB98285F}" type="pres">
      <dgm:prSet presAssocID="{22ABEDE8-B212-4D58-9A45-C9791BA9358A}" presName="entireBox" presStyleLbl="node1" presStyleIdx="0" presStyleCnt="3"/>
      <dgm:spPr/>
      <dgm:t>
        <a:bodyPr/>
        <a:lstStyle/>
        <a:p>
          <a:endParaRPr lang="it-IT"/>
        </a:p>
      </dgm:t>
    </dgm:pt>
    <dgm:pt modelId="{C0EAA782-C9F4-44F8-B043-341AA196CF17}" type="pres">
      <dgm:prSet presAssocID="{22ABEDE8-B212-4D58-9A45-C9791BA9358A}" presName="descendantBox" presStyleCnt="0"/>
      <dgm:spPr/>
      <dgm:t>
        <a:bodyPr/>
        <a:lstStyle/>
        <a:p>
          <a:endParaRPr lang="it-IT"/>
        </a:p>
      </dgm:t>
    </dgm:pt>
    <dgm:pt modelId="{43933B82-82C3-4108-992B-F3A8569F7F9B}" type="pres">
      <dgm:prSet presAssocID="{02636385-48CE-438D-9F68-997A86289CEE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722C8A-6792-4A92-BF8E-60C6A730C85C}" type="pres">
      <dgm:prSet presAssocID="{29514D24-F029-419B-B8C8-44DA3523C0D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A6892B-5064-4344-9BC0-7C9C537A5060}" type="pres">
      <dgm:prSet presAssocID="{15A855E4-A75B-438D-919E-62C98F9AC943}" presName="sp" presStyleCnt="0"/>
      <dgm:spPr/>
      <dgm:t>
        <a:bodyPr/>
        <a:lstStyle/>
        <a:p>
          <a:endParaRPr lang="it-IT"/>
        </a:p>
      </dgm:t>
    </dgm:pt>
    <dgm:pt modelId="{CB57EB3E-8A36-4A76-A629-A0B7922E6F3C}" type="pres">
      <dgm:prSet presAssocID="{742833DE-F7B6-4AA0-8FAA-885668023B06}" presName="arrowAndChildren" presStyleCnt="0"/>
      <dgm:spPr/>
      <dgm:t>
        <a:bodyPr/>
        <a:lstStyle/>
        <a:p>
          <a:endParaRPr lang="it-IT"/>
        </a:p>
      </dgm:t>
    </dgm:pt>
    <dgm:pt modelId="{DF8C60FE-FB3B-4E33-90C4-6B605AC38FD7}" type="pres">
      <dgm:prSet presAssocID="{742833DE-F7B6-4AA0-8FAA-885668023B06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64CA18D0-5DB7-4179-9CF3-9E610E5CAFA9}" type="pres">
      <dgm:prSet presAssocID="{742833DE-F7B6-4AA0-8FAA-885668023B06}" presName="arrow" presStyleLbl="node1" presStyleIdx="1" presStyleCnt="3"/>
      <dgm:spPr/>
      <dgm:t>
        <a:bodyPr/>
        <a:lstStyle/>
        <a:p>
          <a:endParaRPr lang="it-IT"/>
        </a:p>
      </dgm:t>
    </dgm:pt>
    <dgm:pt modelId="{3B739464-805A-43B9-96A8-A2AF1C9306B0}" type="pres">
      <dgm:prSet presAssocID="{742833DE-F7B6-4AA0-8FAA-885668023B06}" presName="descendantArrow" presStyleCnt="0"/>
      <dgm:spPr/>
      <dgm:t>
        <a:bodyPr/>
        <a:lstStyle/>
        <a:p>
          <a:endParaRPr lang="it-IT"/>
        </a:p>
      </dgm:t>
    </dgm:pt>
    <dgm:pt modelId="{998CFB03-FAC9-4252-A471-119ACB936860}" type="pres">
      <dgm:prSet presAssocID="{4AD38067-7128-496F-BB8A-3F136E8199DE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01484B-D541-403C-8922-9458C018AB51}" type="pres">
      <dgm:prSet presAssocID="{E5E3B28F-D4A8-423A-91E5-A4E509AE440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540843-C126-4E41-BE92-172E566DCE1E}" type="pres">
      <dgm:prSet presAssocID="{20AFC135-F918-4CBF-8720-6056A0C764FC}" presName="sp" presStyleCnt="0"/>
      <dgm:spPr/>
      <dgm:t>
        <a:bodyPr/>
        <a:lstStyle/>
        <a:p>
          <a:endParaRPr lang="it-IT"/>
        </a:p>
      </dgm:t>
    </dgm:pt>
    <dgm:pt modelId="{13FDFDCC-FD7E-40F4-AF8F-5832ECC6AC8B}" type="pres">
      <dgm:prSet presAssocID="{24190A5D-690E-4921-A90F-C8CB511531CF}" presName="arrowAndChildren" presStyleCnt="0"/>
      <dgm:spPr/>
      <dgm:t>
        <a:bodyPr/>
        <a:lstStyle/>
        <a:p>
          <a:endParaRPr lang="it-IT"/>
        </a:p>
      </dgm:t>
    </dgm:pt>
    <dgm:pt modelId="{E6FF1E88-26EE-4489-8EC7-D87C7AA8E80A}" type="pres">
      <dgm:prSet presAssocID="{24190A5D-690E-4921-A90F-C8CB511531CF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40D81B91-0C67-4995-8EE1-88FEE583E855}" type="pres">
      <dgm:prSet presAssocID="{24190A5D-690E-4921-A90F-C8CB511531CF}" presName="arrow" presStyleLbl="node1" presStyleIdx="2" presStyleCnt="3" custLinFactNeighborY="-8270"/>
      <dgm:spPr/>
      <dgm:t>
        <a:bodyPr/>
        <a:lstStyle/>
        <a:p>
          <a:endParaRPr lang="it-IT"/>
        </a:p>
      </dgm:t>
    </dgm:pt>
    <dgm:pt modelId="{FDAEC685-A625-420D-BC90-3F091307F6AE}" type="pres">
      <dgm:prSet presAssocID="{24190A5D-690E-4921-A90F-C8CB511531CF}" presName="descendantArrow" presStyleCnt="0"/>
      <dgm:spPr/>
      <dgm:t>
        <a:bodyPr/>
        <a:lstStyle/>
        <a:p>
          <a:endParaRPr lang="it-IT"/>
        </a:p>
      </dgm:t>
    </dgm:pt>
    <dgm:pt modelId="{B45230D1-4A13-41A3-8E4F-23B7CEFFACC8}" type="pres">
      <dgm:prSet presAssocID="{A1A3DCB7-9A75-47A8-9BC5-0493AE8EEA5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70B592-8816-4DF1-BA30-51FEDD620378}" type="pres">
      <dgm:prSet presAssocID="{8461210B-C504-4728-BFCC-A049D938529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B917C45-0561-495D-8F3E-77078F90494B}" type="presOf" srcId="{29514D24-F029-419B-B8C8-44DA3523C0D1}" destId="{34722C8A-6792-4A92-BF8E-60C6A730C85C}" srcOrd="0" destOrd="0" presId="urn:microsoft.com/office/officeart/2005/8/layout/process4"/>
    <dgm:cxn modelId="{C6203043-AC22-49E4-B613-384B0BE2B025}" srcId="{742833DE-F7B6-4AA0-8FAA-885668023B06}" destId="{4AD38067-7128-496F-BB8A-3F136E8199DE}" srcOrd="0" destOrd="0" parTransId="{20A39D37-0633-4C0B-8474-C5742B1AD8CC}" sibTransId="{B88F6B25-4600-433B-BB23-E2F31968929E}"/>
    <dgm:cxn modelId="{44336B72-1CE3-4928-9B8E-B2EF4559A157}" type="presOf" srcId="{742833DE-F7B6-4AA0-8FAA-885668023B06}" destId="{64CA18D0-5DB7-4179-9CF3-9E610E5CAFA9}" srcOrd="1" destOrd="0" presId="urn:microsoft.com/office/officeart/2005/8/layout/process4"/>
    <dgm:cxn modelId="{E762D946-F0B7-4B12-BC09-4F4F7A04BEBA}" srcId="{24190A5D-690E-4921-A90F-C8CB511531CF}" destId="{8461210B-C504-4728-BFCC-A049D938529C}" srcOrd="1" destOrd="0" parTransId="{46EDCBA5-3902-45ED-9196-0006EE0DC285}" sibTransId="{AF50395B-3DAA-4ED1-B89C-D63D099CD83B}"/>
    <dgm:cxn modelId="{D6C980F8-C058-496E-AF7C-C524200863AF}" type="presOf" srcId="{5639B78C-534C-4015-A5DF-E99878042DBA}" destId="{655B0754-1514-4DDF-A815-3D40F8D4531A}" srcOrd="0" destOrd="0" presId="urn:microsoft.com/office/officeart/2005/8/layout/process4"/>
    <dgm:cxn modelId="{94FC9527-3D0E-485B-8965-E3EFFC44E3BC}" type="presOf" srcId="{22ABEDE8-B212-4D58-9A45-C9791BA9358A}" destId="{17E40AF6-1955-48BA-BB66-BCCACB98285F}" srcOrd="1" destOrd="0" presId="urn:microsoft.com/office/officeart/2005/8/layout/process4"/>
    <dgm:cxn modelId="{66A15418-CC15-4BC2-9209-40A1236F9E11}" srcId="{24190A5D-690E-4921-A90F-C8CB511531CF}" destId="{A1A3DCB7-9A75-47A8-9BC5-0493AE8EEA5F}" srcOrd="0" destOrd="0" parTransId="{9C533DC8-CCA4-41EF-A11F-F88D0C5647BE}" sibTransId="{43D469B6-2A7A-40A5-8E47-6829B56C15AC}"/>
    <dgm:cxn modelId="{728FB836-0820-4CCC-ADC4-EB81773A5B56}" srcId="{22ABEDE8-B212-4D58-9A45-C9791BA9358A}" destId="{02636385-48CE-438D-9F68-997A86289CEE}" srcOrd="0" destOrd="0" parTransId="{EED705D9-2701-4E24-9A41-AD9211415CA3}" sibTransId="{54764034-7D43-4ABF-9A43-FB81D00818C3}"/>
    <dgm:cxn modelId="{151A5691-A61F-43A6-BB4C-9A76EA229EA9}" type="presOf" srcId="{24190A5D-690E-4921-A90F-C8CB511531CF}" destId="{40D81B91-0C67-4995-8EE1-88FEE583E855}" srcOrd="1" destOrd="0" presId="urn:microsoft.com/office/officeart/2005/8/layout/process4"/>
    <dgm:cxn modelId="{044661F2-3544-4511-8949-F93863DC4772}" type="presOf" srcId="{8461210B-C504-4728-BFCC-A049D938529C}" destId="{8170B592-8816-4DF1-BA30-51FEDD620378}" srcOrd="0" destOrd="0" presId="urn:microsoft.com/office/officeart/2005/8/layout/process4"/>
    <dgm:cxn modelId="{D5CFE544-6761-4A9C-ABFA-C61669C699F6}" type="presOf" srcId="{4AD38067-7128-496F-BB8A-3F136E8199DE}" destId="{998CFB03-FAC9-4252-A471-119ACB936860}" srcOrd="0" destOrd="0" presId="urn:microsoft.com/office/officeart/2005/8/layout/process4"/>
    <dgm:cxn modelId="{6C4D3A84-84B6-43CB-AA76-912BBACB8F9E}" type="presOf" srcId="{22ABEDE8-B212-4D58-9A45-C9791BA9358A}" destId="{047E5F1E-65DC-4CF2-87F1-8E812D738C5D}" srcOrd="0" destOrd="0" presId="urn:microsoft.com/office/officeart/2005/8/layout/process4"/>
    <dgm:cxn modelId="{3A0C1A3D-4E6E-4352-94F9-44311499E3FA}" type="presOf" srcId="{742833DE-F7B6-4AA0-8FAA-885668023B06}" destId="{DF8C60FE-FB3B-4E33-90C4-6B605AC38FD7}" srcOrd="0" destOrd="0" presId="urn:microsoft.com/office/officeart/2005/8/layout/process4"/>
    <dgm:cxn modelId="{C4FB536D-4025-4A0D-8824-52FD8DD6211E}" type="presOf" srcId="{24190A5D-690E-4921-A90F-C8CB511531CF}" destId="{E6FF1E88-26EE-4489-8EC7-D87C7AA8E80A}" srcOrd="0" destOrd="0" presId="urn:microsoft.com/office/officeart/2005/8/layout/process4"/>
    <dgm:cxn modelId="{055992A3-1F63-410C-8E1C-D9C70FC9FCF8}" srcId="{5639B78C-534C-4015-A5DF-E99878042DBA}" destId="{24190A5D-690E-4921-A90F-C8CB511531CF}" srcOrd="0" destOrd="0" parTransId="{E8E88D26-2F14-4988-B5F9-DAE12ED44B85}" sibTransId="{20AFC135-F918-4CBF-8720-6056A0C764FC}"/>
    <dgm:cxn modelId="{CD5C7829-1735-44A9-9FC8-B40631ECBC26}" type="presOf" srcId="{02636385-48CE-438D-9F68-997A86289CEE}" destId="{43933B82-82C3-4108-992B-F3A8569F7F9B}" srcOrd="0" destOrd="0" presId="urn:microsoft.com/office/officeart/2005/8/layout/process4"/>
    <dgm:cxn modelId="{C955AAD1-6578-418D-B1AF-D537E213D70C}" type="presOf" srcId="{A1A3DCB7-9A75-47A8-9BC5-0493AE8EEA5F}" destId="{B45230D1-4A13-41A3-8E4F-23B7CEFFACC8}" srcOrd="0" destOrd="0" presId="urn:microsoft.com/office/officeart/2005/8/layout/process4"/>
    <dgm:cxn modelId="{6797FEA9-E836-46FC-B027-DC978B7DA957}" srcId="{5639B78C-534C-4015-A5DF-E99878042DBA}" destId="{22ABEDE8-B212-4D58-9A45-C9791BA9358A}" srcOrd="2" destOrd="0" parTransId="{C2379837-2165-4619-9095-5C11DB56FE0F}" sibTransId="{92FBC9EF-819B-4553-A11A-866ED34E6D94}"/>
    <dgm:cxn modelId="{DF3EA123-208E-4AC4-A61C-A57E34F84EE4}" srcId="{5639B78C-534C-4015-A5DF-E99878042DBA}" destId="{742833DE-F7B6-4AA0-8FAA-885668023B06}" srcOrd="1" destOrd="0" parTransId="{17074D27-F4CD-4BBC-BFD5-AFC60C9725E3}" sibTransId="{15A855E4-A75B-438D-919E-62C98F9AC943}"/>
    <dgm:cxn modelId="{F9EB7F28-D2C6-4A36-B919-A1A81057A480}" type="presOf" srcId="{E5E3B28F-D4A8-423A-91E5-A4E509AE4407}" destId="{6701484B-D541-403C-8922-9458C018AB51}" srcOrd="0" destOrd="0" presId="urn:microsoft.com/office/officeart/2005/8/layout/process4"/>
    <dgm:cxn modelId="{95E8E9E8-983D-4B25-BD77-F904D8F788D3}" srcId="{742833DE-F7B6-4AA0-8FAA-885668023B06}" destId="{E5E3B28F-D4A8-423A-91E5-A4E509AE4407}" srcOrd="1" destOrd="0" parTransId="{52D5136F-6DC2-41C9-AC64-107D7F5829F3}" sibTransId="{C939BE69-893E-4577-A04F-C32C2245D23A}"/>
    <dgm:cxn modelId="{3F25D921-7039-4CE2-8B5B-9722B450DACE}" srcId="{22ABEDE8-B212-4D58-9A45-C9791BA9358A}" destId="{29514D24-F029-419B-B8C8-44DA3523C0D1}" srcOrd="1" destOrd="0" parTransId="{08893683-E976-4BE9-AD56-9A42D32CCA9F}" sibTransId="{B55A9972-9A63-40B1-BCBF-2B5DD705D41D}"/>
    <dgm:cxn modelId="{E52C91CA-3E02-4040-A05E-B42CD8239386}" type="presParOf" srcId="{655B0754-1514-4DDF-A815-3D40F8D4531A}" destId="{A223C5FD-D883-4E5F-ADBC-EC3548898C55}" srcOrd="0" destOrd="0" presId="urn:microsoft.com/office/officeart/2005/8/layout/process4"/>
    <dgm:cxn modelId="{774D9C96-E434-436D-A679-663EE423223C}" type="presParOf" srcId="{A223C5FD-D883-4E5F-ADBC-EC3548898C55}" destId="{047E5F1E-65DC-4CF2-87F1-8E812D738C5D}" srcOrd="0" destOrd="0" presId="urn:microsoft.com/office/officeart/2005/8/layout/process4"/>
    <dgm:cxn modelId="{F2479E1C-3FF6-47EF-A2CA-6845A8677E32}" type="presParOf" srcId="{A223C5FD-D883-4E5F-ADBC-EC3548898C55}" destId="{17E40AF6-1955-48BA-BB66-BCCACB98285F}" srcOrd="1" destOrd="0" presId="urn:microsoft.com/office/officeart/2005/8/layout/process4"/>
    <dgm:cxn modelId="{C5F010DA-D77B-42BC-A55C-7CE38C2C087C}" type="presParOf" srcId="{A223C5FD-D883-4E5F-ADBC-EC3548898C55}" destId="{C0EAA782-C9F4-44F8-B043-341AA196CF17}" srcOrd="2" destOrd="0" presId="urn:microsoft.com/office/officeart/2005/8/layout/process4"/>
    <dgm:cxn modelId="{FD7061A4-FECC-48C4-9D23-28D3BBAB1966}" type="presParOf" srcId="{C0EAA782-C9F4-44F8-B043-341AA196CF17}" destId="{43933B82-82C3-4108-992B-F3A8569F7F9B}" srcOrd="0" destOrd="0" presId="urn:microsoft.com/office/officeart/2005/8/layout/process4"/>
    <dgm:cxn modelId="{E8DBB138-5101-41EC-BD28-505196966936}" type="presParOf" srcId="{C0EAA782-C9F4-44F8-B043-341AA196CF17}" destId="{34722C8A-6792-4A92-BF8E-60C6A730C85C}" srcOrd="1" destOrd="0" presId="urn:microsoft.com/office/officeart/2005/8/layout/process4"/>
    <dgm:cxn modelId="{E2064270-5CD2-4008-B59A-39FF20EDA1C4}" type="presParOf" srcId="{655B0754-1514-4DDF-A815-3D40F8D4531A}" destId="{A8A6892B-5064-4344-9BC0-7C9C537A5060}" srcOrd="1" destOrd="0" presId="urn:microsoft.com/office/officeart/2005/8/layout/process4"/>
    <dgm:cxn modelId="{4FD86D0B-56AF-4331-8B6E-93DD67717A90}" type="presParOf" srcId="{655B0754-1514-4DDF-A815-3D40F8D4531A}" destId="{CB57EB3E-8A36-4A76-A629-A0B7922E6F3C}" srcOrd="2" destOrd="0" presId="urn:microsoft.com/office/officeart/2005/8/layout/process4"/>
    <dgm:cxn modelId="{E0BFE74F-4E96-4224-8A13-9C276A0F9307}" type="presParOf" srcId="{CB57EB3E-8A36-4A76-A629-A0B7922E6F3C}" destId="{DF8C60FE-FB3B-4E33-90C4-6B605AC38FD7}" srcOrd="0" destOrd="0" presId="urn:microsoft.com/office/officeart/2005/8/layout/process4"/>
    <dgm:cxn modelId="{832D51F7-F0F0-499C-8A09-A8A5FA6744EB}" type="presParOf" srcId="{CB57EB3E-8A36-4A76-A629-A0B7922E6F3C}" destId="{64CA18D0-5DB7-4179-9CF3-9E610E5CAFA9}" srcOrd="1" destOrd="0" presId="urn:microsoft.com/office/officeart/2005/8/layout/process4"/>
    <dgm:cxn modelId="{759BA77D-308E-4E1A-BE32-7A33FEA887A4}" type="presParOf" srcId="{CB57EB3E-8A36-4A76-A629-A0B7922E6F3C}" destId="{3B739464-805A-43B9-96A8-A2AF1C9306B0}" srcOrd="2" destOrd="0" presId="urn:microsoft.com/office/officeart/2005/8/layout/process4"/>
    <dgm:cxn modelId="{CD7E2CA3-B6EA-4277-B11F-EC4B72674A66}" type="presParOf" srcId="{3B739464-805A-43B9-96A8-A2AF1C9306B0}" destId="{998CFB03-FAC9-4252-A471-119ACB936860}" srcOrd="0" destOrd="0" presId="urn:microsoft.com/office/officeart/2005/8/layout/process4"/>
    <dgm:cxn modelId="{A2E58FC1-ECCE-4BB7-8A6D-3519BFFBB860}" type="presParOf" srcId="{3B739464-805A-43B9-96A8-A2AF1C9306B0}" destId="{6701484B-D541-403C-8922-9458C018AB51}" srcOrd="1" destOrd="0" presId="urn:microsoft.com/office/officeart/2005/8/layout/process4"/>
    <dgm:cxn modelId="{3464F29F-8A16-4FAD-8AF3-1D5913611DA1}" type="presParOf" srcId="{655B0754-1514-4DDF-A815-3D40F8D4531A}" destId="{86540843-C126-4E41-BE92-172E566DCE1E}" srcOrd="3" destOrd="0" presId="urn:microsoft.com/office/officeart/2005/8/layout/process4"/>
    <dgm:cxn modelId="{DA86013A-FC83-4691-8243-0E54AD92CFF3}" type="presParOf" srcId="{655B0754-1514-4DDF-A815-3D40F8D4531A}" destId="{13FDFDCC-FD7E-40F4-AF8F-5832ECC6AC8B}" srcOrd="4" destOrd="0" presId="urn:microsoft.com/office/officeart/2005/8/layout/process4"/>
    <dgm:cxn modelId="{EB307488-FDF2-4857-8364-D0A21A338F09}" type="presParOf" srcId="{13FDFDCC-FD7E-40F4-AF8F-5832ECC6AC8B}" destId="{E6FF1E88-26EE-4489-8EC7-D87C7AA8E80A}" srcOrd="0" destOrd="0" presId="urn:microsoft.com/office/officeart/2005/8/layout/process4"/>
    <dgm:cxn modelId="{8D29C2D1-DDB1-428B-9437-279A36898675}" type="presParOf" srcId="{13FDFDCC-FD7E-40F4-AF8F-5832ECC6AC8B}" destId="{40D81B91-0C67-4995-8EE1-88FEE583E855}" srcOrd="1" destOrd="0" presId="urn:microsoft.com/office/officeart/2005/8/layout/process4"/>
    <dgm:cxn modelId="{58AF1C59-D4EC-41F1-BF7C-ACC780C78841}" type="presParOf" srcId="{13FDFDCC-FD7E-40F4-AF8F-5832ECC6AC8B}" destId="{FDAEC685-A625-420D-BC90-3F091307F6AE}" srcOrd="2" destOrd="0" presId="urn:microsoft.com/office/officeart/2005/8/layout/process4"/>
    <dgm:cxn modelId="{7AEF37E0-B701-43D5-ACAF-355F72569444}" type="presParOf" srcId="{FDAEC685-A625-420D-BC90-3F091307F6AE}" destId="{B45230D1-4A13-41A3-8E4F-23B7CEFFACC8}" srcOrd="0" destOrd="0" presId="urn:microsoft.com/office/officeart/2005/8/layout/process4"/>
    <dgm:cxn modelId="{360DBF01-88FC-49E0-A031-7FD14914FD8E}" type="presParOf" srcId="{FDAEC685-A625-420D-BC90-3F091307F6AE}" destId="{8170B592-8816-4DF1-BA30-51FEDD6203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C9C9A-C97B-4843-AE44-DDCF133E2814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B4FFAF28-7D17-45AE-9DFC-4147D32B9A19}">
      <dgm:prSet phldrT="[Testo]" custT="1"/>
      <dgm:spPr/>
      <dgm:t>
        <a:bodyPr/>
        <a:lstStyle/>
        <a:p>
          <a:r>
            <a:rPr lang="it-IT" sz="1200" b="1" dirty="0" smtClean="0"/>
            <a:t>MATEMATICA-SCIENZE (+/-)</a:t>
          </a:r>
          <a:endParaRPr lang="it-IT" sz="1200" b="1" dirty="0"/>
        </a:p>
      </dgm:t>
    </dgm:pt>
    <dgm:pt modelId="{3EAC29A4-DE3F-43DD-82C3-FB83C0DD1E20}" type="parTrans" cxnId="{CE6CDCF4-5D3E-4585-B201-8310316521AD}">
      <dgm:prSet/>
      <dgm:spPr/>
      <dgm:t>
        <a:bodyPr/>
        <a:lstStyle/>
        <a:p>
          <a:endParaRPr lang="it-IT"/>
        </a:p>
      </dgm:t>
    </dgm:pt>
    <dgm:pt modelId="{042F1E5B-069D-4869-AEE4-5F7DD974D672}" type="sibTrans" cxnId="{CE6CDCF4-5D3E-4585-B201-8310316521AD}">
      <dgm:prSet/>
      <dgm:spPr/>
      <dgm:t>
        <a:bodyPr/>
        <a:lstStyle/>
        <a:p>
          <a:endParaRPr lang="it-IT"/>
        </a:p>
      </dgm:t>
    </dgm:pt>
    <dgm:pt modelId="{1792289D-9420-4724-AD38-32D54248A189}">
      <dgm:prSet phldrT="[Testo]" custT="1"/>
      <dgm:spPr/>
      <dgm:t>
        <a:bodyPr/>
        <a:lstStyle/>
        <a:p>
          <a:r>
            <a:rPr lang="it-IT" sz="1400" dirty="0" smtClean="0"/>
            <a:t>Misura di grandezza</a:t>
          </a:r>
          <a:endParaRPr lang="it-IT" sz="1400" dirty="0"/>
        </a:p>
      </dgm:t>
    </dgm:pt>
    <dgm:pt modelId="{DD348E22-90FA-47E8-B10F-490883AA938E}" type="parTrans" cxnId="{74E85A2C-95C1-41F8-BAE1-E6FD9E6921AA}">
      <dgm:prSet/>
      <dgm:spPr/>
      <dgm:t>
        <a:bodyPr/>
        <a:lstStyle/>
        <a:p>
          <a:endParaRPr lang="it-IT"/>
        </a:p>
      </dgm:t>
    </dgm:pt>
    <dgm:pt modelId="{706E19C8-4A4A-462F-B5F8-1AE6CDCCF51A}" type="sibTrans" cxnId="{74E85A2C-95C1-41F8-BAE1-E6FD9E6921AA}">
      <dgm:prSet/>
      <dgm:spPr/>
      <dgm:t>
        <a:bodyPr/>
        <a:lstStyle/>
        <a:p>
          <a:endParaRPr lang="it-IT"/>
        </a:p>
      </dgm:t>
    </dgm:pt>
    <dgm:pt modelId="{77AA5663-44EC-4521-B864-83921287BBCE}">
      <dgm:prSet phldrT="[Testo]"/>
      <dgm:spPr/>
      <dgm:t>
        <a:bodyPr/>
        <a:lstStyle/>
        <a:p>
          <a:r>
            <a:rPr lang="it-IT" dirty="0" err="1" smtClean="0"/>
            <a:t>Determin</a:t>
          </a:r>
          <a:r>
            <a:rPr lang="it-IT" dirty="0" smtClean="0"/>
            <a:t>. di variabile</a:t>
          </a:r>
          <a:endParaRPr lang="it-IT" dirty="0"/>
        </a:p>
      </dgm:t>
    </dgm:pt>
    <dgm:pt modelId="{8FEB532D-219A-4B84-BC57-85F7A14494E1}" type="parTrans" cxnId="{D3A2A436-8E58-43D5-8C40-10879E40D1D9}">
      <dgm:prSet/>
      <dgm:spPr/>
      <dgm:t>
        <a:bodyPr/>
        <a:lstStyle/>
        <a:p>
          <a:endParaRPr lang="it-IT"/>
        </a:p>
      </dgm:t>
    </dgm:pt>
    <dgm:pt modelId="{E1F59D93-4C65-4E8A-A2B4-B61A56235F7F}" type="sibTrans" cxnId="{D3A2A436-8E58-43D5-8C40-10879E40D1D9}">
      <dgm:prSet/>
      <dgm:spPr/>
      <dgm:t>
        <a:bodyPr/>
        <a:lstStyle/>
        <a:p>
          <a:endParaRPr lang="it-IT"/>
        </a:p>
      </dgm:t>
    </dgm:pt>
    <dgm:pt modelId="{84B51F2E-BEB4-47D8-A99F-004AAFCF8B11}">
      <dgm:prSet phldrT="[Testo]" custT="1"/>
      <dgm:spPr/>
      <dgm:t>
        <a:bodyPr/>
        <a:lstStyle/>
        <a:p>
          <a:r>
            <a:rPr lang="it-IT" sz="1200" b="1" dirty="0" smtClean="0"/>
            <a:t>MUSICA (+/-)</a:t>
          </a:r>
          <a:endParaRPr lang="it-IT" sz="1200" b="1" dirty="0"/>
        </a:p>
      </dgm:t>
    </dgm:pt>
    <dgm:pt modelId="{E1474DFE-036E-4917-9C26-7F23A7ACBA16}" type="parTrans" cxnId="{87EDE2EE-9B6B-46E0-8FE2-2778B6AF7411}">
      <dgm:prSet/>
      <dgm:spPr/>
      <dgm:t>
        <a:bodyPr/>
        <a:lstStyle/>
        <a:p>
          <a:endParaRPr lang="it-IT"/>
        </a:p>
      </dgm:t>
    </dgm:pt>
    <dgm:pt modelId="{1F7CD060-1FC1-4E86-8F50-E7AA41604E1A}" type="sibTrans" cxnId="{87EDE2EE-9B6B-46E0-8FE2-2778B6AF7411}">
      <dgm:prSet/>
      <dgm:spPr/>
      <dgm:t>
        <a:bodyPr/>
        <a:lstStyle/>
        <a:p>
          <a:endParaRPr lang="it-IT"/>
        </a:p>
      </dgm:t>
    </dgm:pt>
    <dgm:pt modelId="{66D1CC75-98DC-4875-B943-28E01383823D}">
      <dgm:prSet phldrT="[Testo]"/>
      <dgm:spPr/>
      <dgm:t>
        <a:bodyPr/>
        <a:lstStyle/>
        <a:p>
          <a:r>
            <a:rPr lang="it-IT" dirty="0" smtClean="0"/>
            <a:t>Valore di nota/pausa</a:t>
          </a:r>
          <a:endParaRPr lang="it-IT" dirty="0"/>
        </a:p>
      </dgm:t>
    </dgm:pt>
    <dgm:pt modelId="{0B9A49D2-8195-45ED-B2CB-B04C0182A52B}" type="parTrans" cxnId="{32C086AA-1827-4CBB-B1EB-769092806F2F}">
      <dgm:prSet/>
      <dgm:spPr/>
      <dgm:t>
        <a:bodyPr/>
        <a:lstStyle/>
        <a:p>
          <a:endParaRPr lang="it-IT"/>
        </a:p>
      </dgm:t>
    </dgm:pt>
    <dgm:pt modelId="{99672E4E-6C68-47A6-AEF0-2A8E9488A7A4}" type="sibTrans" cxnId="{32C086AA-1827-4CBB-B1EB-769092806F2F}">
      <dgm:prSet/>
      <dgm:spPr/>
      <dgm:t>
        <a:bodyPr/>
        <a:lstStyle/>
        <a:p>
          <a:endParaRPr lang="it-IT"/>
        </a:p>
      </dgm:t>
    </dgm:pt>
    <dgm:pt modelId="{65BF8AB9-C32C-4AA5-9CFB-B9406C265FF2}">
      <dgm:prSet phldrT="[Testo]"/>
      <dgm:spPr/>
      <dgm:t>
        <a:bodyPr/>
        <a:lstStyle/>
        <a:p>
          <a:r>
            <a:rPr lang="it-IT" dirty="0" smtClean="0"/>
            <a:t>-</a:t>
          </a:r>
          <a:endParaRPr lang="it-IT" dirty="0"/>
        </a:p>
      </dgm:t>
    </dgm:pt>
    <dgm:pt modelId="{D8C9A660-9C5B-4A05-9D69-23836FEDD9C7}" type="parTrans" cxnId="{8FD63B6F-E0DC-41AD-BEF5-CA7AD01D3550}">
      <dgm:prSet/>
      <dgm:spPr/>
      <dgm:t>
        <a:bodyPr/>
        <a:lstStyle/>
        <a:p>
          <a:endParaRPr lang="it-IT"/>
        </a:p>
      </dgm:t>
    </dgm:pt>
    <dgm:pt modelId="{A3774A0F-5BB3-40C9-94DD-E14327645A2E}" type="sibTrans" cxnId="{8FD63B6F-E0DC-41AD-BEF5-CA7AD01D3550}">
      <dgm:prSet/>
      <dgm:spPr/>
      <dgm:t>
        <a:bodyPr/>
        <a:lstStyle/>
        <a:p>
          <a:endParaRPr lang="it-IT"/>
        </a:p>
      </dgm:t>
    </dgm:pt>
    <dgm:pt modelId="{765464A9-D8AA-45BC-989F-A73E53C82163}">
      <dgm:prSet phldrT="[Testo]"/>
      <dgm:spPr/>
      <dgm:t>
        <a:bodyPr/>
        <a:lstStyle/>
        <a:p>
          <a:r>
            <a:rPr lang="it-IT" b="1" dirty="0" smtClean="0"/>
            <a:t>LOGICA-LINGUISTICA  (=)</a:t>
          </a:r>
          <a:endParaRPr lang="it-IT" b="1" dirty="0"/>
        </a:p>
      </dgm:t>
    </dgm:pt>
    <dgm:pt modelId="{BFA4E651-FE10-45D2-963A-9CEAC5DAEBCC}" type="parTrans" cxnId="{6355F60C-F57A-4F29-83C3-10A4CA404A9A}">
      <dgm:prSet/>
      <dgm:spPr/>
      <dgm:t>
        <a:bodyPr/>
        <a:lstStyle/>
        <a:p>
          <a:endParaRPr lang="it-IT"/>
        </a:p>
      </dgm:t>
    </dgm:pt>
    <dgm:pt modelId="{3ED5B285-1060-41AF-9B27-DAC48CCA1327}" type="sibTrans" cxnId="{6355F60C-F57A-4F29-83C3-10A4CA404A9A}">
      <dgm:prSet/>
      <dgm:spPr/>
      <dgm:t>
        <a:bodyPr/>
        <a:lstStyle/>
        <a:p>
          <a:endParaRPr lang="it-IT"/>
        </a:p>
      </dgm:t>
    </dgm:pt>
    <dgm:pt modelId="{4A7AE8F9-DF27-474C-A6EB-3494A1EF3AFF}">
      <dgm:prSet phldrT="[Testo]"/>
      <dgm:spPr/>
      <dgm:t>
        <a:bodyPr/>
        <a:lstStyle/>
        <a:p>
          <a:r>
            <a:rPr lang="it-IT" dirty="0" smtClean="0"/>
            <a:t>Significato </a:t>
          </a:r>
          <a:endParaRPr lang="it-IT" dirty="0"/>
        </a:p>
      </dgm:t>
    </dgm:pt>
    <dgm:pt modelId="{E6743581-A595-440B-A8DD-21F66E13F45B}" type="parTrans" cxnId="{8985F3D2-6A83-47F8-B767-98B78D66D813}">
      <dgm:prSet/>
      <dgm:spPr/>
      <dgm:t>
        <a:bodyPr/>
        <a:lstStyle/>
        <a:p>
          <a:endParaRPr lang="it-IT"/>
        </a:p>
      </dgm:t>
    </dgm:pt>
    <dgm:pt modelId="{C034E7DE-4F91-497C-A3E4-E659B2CD1CEA}" type="sibTrans" cxnId="{8985F3D2-6A83-47F8-B767-98B78D66D813}">
      <dgm:prSet/>
      <dgm:spPr/>
      <dgm:t>
        <a:bodyPr/>
        <a:lstStyle/>
        <a:p>
          <a:endParaRPr lang="it-IT"/>
        </a:p>
      </dgm:t>
    </dgm:pt>
    <dgm:pt modelId="{C6B7A717-61A0-4EBE-890E-421E5DBBEED5}">
      <dgm:prSet phldrT="[Testo]"/>
      <dgm:spPr/>
      <dgm:t>
        <a:bodyPr/>
        <a:lstStyle/>
        <a:p>
          <a:r>
            <a:rPr lang="it-IT" dirty="0" smtClean="0"/>
            <a:t>Funzione-ruolo</a:t>
          </a:r>
          <a:endParaRPr lang="it-IT" dirty="0"/>
        </a:p>
      </dgm:t>
    </dgm:pt>
    <dgm:pt modelId="{0988E0CA-FB14-4495-9B18-448135BD38FA}" type="parTrans" cxnId="{3DC3B904-3B37-4F93-AB34-FCDC75D72C14}">
      <dgm:prSet/>
      <dgm:spPr/>
      <dgm:t>
        <a:bodyPr/>
        <a:lstStyle/>
        <a:p>
          <a:endParaRPr lang="it-IT"/>
        </a:p>
      </dgm:t>
    </dgm:pt>
    <dgm:pt modelId="{AA9085DE-5292-4E8B-87D8-C21D1E6D0A19}" type="sibTrans" cxnId="{3DC3B904-3B37-4F93-AB34-FCDC75D72C14}">
      <dgm:prSet/>
      <dgm:spPr/>
      <dgm:t>
        <a:bodyPr/>
        <a:lstStyle/>
        <a:p>
          <a:endParaRPr lang="it-IT"/>
        </a:p>
      </dgm:t>
    </dgm:pt>
    <dgm:pt modelId="{E446AD71-988B-438E-9E54-75E7261E8003}" type="pres">
      <dgm:prSet presAssocID="{F7CC9C9A-C97B-4843-AE44-DDCF133E28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40DAA3-6062-417D-8C57-E3D931A7D770}" type="pres">
      <dgm:prSet presAssocID="{765464A9-D8AA-45BC-989F-A73E53C82163}" presName="boxAndChildren" presStyleCnt="0"/>
      <dgm:spPr/>
      <dgm:t>
        <a:bodyPr/>
        <a:lstStyle/>
        <a:p>
          <a:endParaRPr lang="it-IT"/>
        </a:p>
      </dgm:t>
    </dgm:pt>
    <dgm:pt modelId="{A9A7E4B0-ECC4-489D-A5C5-F8B1D2451687}" type="pres">
      <dgm:prSet presAssocID="{765464A9-D8AA-45BC-989F-A73E53C82163}" presName="parentTextBox" presStyleLbl="node1" presStyleIdx="0" presStyleCnt="3"/>
      <dgm:spPr/>
      <dgm:t>
        <a:bodyPr/>
        <a:lstStyle/>
        <a:p>
          <a:endParaRPr lang="it-IT"/>
        </a:p>
      </dgm:t>
    </dgm:pt>
    <dgm:pt modelId="{F614BC54-F2D7-49CB-A1C8-AA682F1EA30A}" type="pres">
      <dgm:prSet presAssocID="{765464A9-D8AA-45BC-989F-A73E53C82163}" presName="entireBox" presStyleLbl="node1" presStyleIdx="0" presStyleCnt="3"/>
      <dgm:spPr/>
      <dgm:t>
        <a:bodyPr/>
        <a:lstStyle/>
        <a:p>
          <a:endParaRPr lang="it-IT"/>
        </a:p>
      </dgm:t>
    </dgm:pt>
    <dgm:pt modelId="{469A2164-0C16-45EA-AF9B-F5490600BB31}" type="pres">
      <dgm:prSet presAssocID="{765464A9-D8AA-45BC-989F-A73E53C82163}" presName="descendantBox" presStyleCnt="0"/>
      <dgm:spPr/>
      <dgm:t>
        <a:bodyPr/>
        <a:lstStyle/>
        <a:p>
          <a:endParaRPr lang="it-IT"/>
        </a:p>
      </dgm:t>
    </dgm:pt>
    <dgm:pt modelId="{F674D7BD-0E23-41BD-A4B8-8C5144179007}" type="pres">
      <dgm:prSet presAssocID="{4A7AE8F9-DF27-474C-A6EB-3494A1EF3AF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FC7215-1865-4318-8A1A-111B35276382}" type="pres">
      <dgm:prSet presAssocID="{C6B7A717-61A0-4EBE-890E-421E5DBBEED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EBA6AE-7D62-4CC7-A6E3-56E20FAF0F34}" type="pres">
      <dgm:prSet presAssocID="{1F7CD060-1FC1-4E86-8F50-E7AA41604E1A}" presName="sp" presStyleCnt="0"/>
      <dgm:spPr/>
      <dgm:t>
        <a:bodyPr/>
        <a:lstStyle/>
        <a:p>
          <a:endParaRPr lang="it-IT"/>
        </a:p>
      </dgm:t>
    </dgm:pt>
    <dgm:pt modelId="{CFA9798A-9D22-41BF-9659-32803641AD03}" type="pres">
      <dgm:prSet presAssocID="{84B51F2E-BEB4-47D8-A99F-004AAFCF8B11}" presName="arrowAndChildren" presStyleCnt="0"/>
      <dgm:spPr/>
      <dgm:t>
        <a:bodyPr/>
        <a:lstStyle/>
        <a:p>
          <a:endParaRPr lang="it-IT"/>
        </a:p>
      </dgm:t>
    </dgm:pt>
    <dgm:pt modelId="{2A3C25D7-4922-423E-B0A6-3CE428FD787C}" type="pres">
      <dgm:prSet presAssocID="{84B51F2E-BEB4-47D8-A99F-004AAFCF8B11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A3CBA876-EB27-4FC5-9ED3-3244006614A4}" type="pres">
      <dgm:prSet presAssocID="{84B51F2E-BEB4-47D8-A99F-004AAFCF8B11}" presName="arrow" presStyleLbl="node1" presStyleIdx="1" presStyleCnt="3"/>
      <dgm:spPr/>
      <dgm:t>
        <a:bodyPr/>
        <a:lstStyle/>
        <a:p>
          <a:endParaRPr lang="it-IT"/>
        </a:p>
      </dgm:t>
    </dgm:pt>
    <dgm:pt modelId="{961343A5-9618-4368-BCC8-EC47CBB1A9BD}" type="pres">
      <dgm:prSet presAssocID="{84B51F2E-BEB4-47D8-A99F-004AAFCF8B11}" presName="descendantArrow" presStyleCnt="0"/>
      <dgm:spPr/>
      <dgm:t>
        <a:bodyPr/>
        <a:lstStyle/>
        <a:p>
          <a:endParaRPr lang="it-IT"/>
        </a:p>
      </dgm:t>
    </dgm:pt>
    <dgm:pt modelId="{D525A850-17DE-449F-AFA9-2944290C13E0}" type="pres">
      <dgm:prSet presAssocID="{66D1CC75-98DC-4875-B943-28E01383823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BB5369-E08F-4BD3-87B8-41E1E6FF51AC}" type="pres">
      <dgm:prSet presAssocID="{65BF8AB9-C32C-4AA5-9CFB-B9406C265FF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62049B-FE78-4AF6-989E-0FC672174952}" type="pres">
      <dgm:prSet presAssocID="{042F1E5B-069D-4869-AEE4-5F7DD974D672}" presName="sp" presStyleCnt="0"/>
      <dgm:spPr/>
      <dgm:t>
        <a:bodyPr/>
        <a:lstStyle/>
        <a:p>
          <a:endParaRPr lang="it-IT"/>
        </a:p>
      </dgm:t>
    </dgm:pt>
    <dgm:pt modelId="{6DEC4DAA-DED0-4BA4-8EEA-26BEBE3EE6F2}" type="pres">
      <dgm:prSet presAssocID="{B4FFAF28-7D17-45AE-9DFC-4147D32B9A19}" presName="arrowAndChildren" presStyleCnt="0"/>
      <dgm:spPr/>
      <dgm:t>
        <a:bodyPr/>
        <a:lstStyle/>
        <a:p>
          <a:endParaRPr lang="it-IT"/>
        </a:p>
      </dgm:t>
    </dgm:pt>
    <dgm:pt modelId="{577301D4-483A-41C1-AF14-C03B9210EFF9}" type="pres">
      <dgm:prSet presAssocID="{B4FFAF28-7D17-45AE-9DFC-4147D32B9A19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DBEC300F-4F85-4FFB-A4E9-11EE7E7B44B5}" type="pres">
      <dgm:prSet presAssocID="{B4FFAF28-7D17-45AE-9DFC-4147D32B9A19}" presName="arrow" presStyleLbl="node1" presStyleIdx="2" presStyleCnt="3" custLinFactNeighborY="-46"/>
      <dgm:spPr/>
      <dgm:t>
        <a:bodyPr/>
        <a:lstStyle/>
        <a:p>
          <a:endParaRPr lang="it-IT"/>
        </a:p>
      </dgm:t>
    </dgm:pt>
    <dgm:pt modelId="{27D55699-9477-42DE-B1F1-AABC65CC506A}" type="pres">
      <dgm:prSet presAssocID="{B4FFAF28-7D17-45AE-9DFC-4147D32B9A19}" presName="descendantArrow" presStyleCnt="0"/>
      <dgm:spPr/>
      <dgm:t>
        <a:bodyPr/>
        <a:lstStyle/>
        <a:p>
          <a:endParaRPr lang="it-IT"/>
        </a:p>
      </dgm:t>
    </dgm:pt>
    <dgm:pt modelId="{25B57D85-69B8-44F3-9DB3-137B1BFEF6CB}" type="pres">
      <dgm:prSet presAssocID="{1792289D-9420-4724-AD38-32D54248A18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A262C9-0F6E-4535-A881-EC4F84749639}" type="pres">
      <dgm:prSet presAssocID="{77AA5663-44EC-4521-B864-83921287BBC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89F947-977D-4370-B920-49F557B0D30D}" type="presOf" srcId="{84B51F2E-BEB4-47D8-A99F-004AAFCF8B11}" destId="{2A3C25D7-4922-423E-B0A6-3CE428FD787C}" srcOrd="0" destOrd="0" presId="urn:microsoft.com/office/officeart/2005/8/layout/process4"/>
    <dgm:cxn modelId="{C87A9ADC-B066-4ED5-936B-FC06665BD462}" type="presOf" srcId="{65BF8AB9-C32C-4AA5-9CFB-B9406C265FF2}" destId="{4ABB5369-E08F-4BD3-87B8-41E1E6FF51AC}" srcOrd="0" destOrd="0" presId="urn:microsoft.com/office/officeart/2005/8/layout/process4"/>
    <dgm:cxn modelId="{8FD63B6F-E0DC-41AD-BEF5-CA7AD01D3550}" srcId="{84B51F2E-BEB4-47D8-A99F-004AAFCF8B11}" destId="{65BF8AB9-C32C-4AA5-9CFB-B9406C265FF2}" srcOrd="1" destOrd="0" parTransId="{D8C9A660-9C5B-4A05-9D69-23836FEDD9C7}" sibTransId="{A3774A0F-5BB3-40C9-94DD-E14327645A2E}"/>
    <dgm:cxn modelId="{CE6CDCF4-5D3E-4585-B201-8310316521AD}" srcId="{F7CC9C9A-C97B-4843-AE44-DDCF133E2814}" destId="{B4FFAF28-7D17-45AE-9DFC-4147D32B9A19}" srcOrd="0" destOrd="0" parTransId="{3EAC29A4-DE3F-43DD-82C3-FB83C0DD1E20}" sibTransId="{042F1E5B-069D-4869-AEE4-5F7DD974D672}"/>
    <dgm:cxn modelId="{1DA6257A-A6E9-4636-85FD-710354BE8314}" type="presOf" srcId="{77AA5663-44EC-4521-B864-83921287BBCE}" destId="{7AA262C9-0F6E-4535-A881-EC4F84749639}" srcOrd="0" destOrd="0" presId="urn:microsoft.com/office/officeart/2005/8/layout/process4"/>
    <dgm:cxn modelId="{1563259A-AAAB-4483-ADDD-B3734F9CA144}" type="presOf" srcId="{765464A9-D8AA-45BC-989F-A73E53C82163}" destId="{F614BC54-F2D7-49CB-A1C8-AA682F1EA30A}" srcOrd="1" destOrd="0" presId="urn:microsoft.com/office/officeart/2005/8/layout/process4"/>
    <dgm:cxn modelId="{EC89AE14-059A-4536-A8C7-DA35EA9070FE}" type="presOf" srcId="{765464A9-D8AA-45BC-989F-A73E53C82163}" destId="{A9A7E4B0-ECC4-489D-A5C5-F8B1D2451687}" srcOrd="0" destOrd="0" presId="urn:microsoft.com/office/officeart/2005/8/layout/process4"/>
    <dgm:cxn modelId="{3DC3B904-3B37-4F93-AB34-FCDC75D72C14}" srcId="{765464A9-D8AA-45BC-989F-A73E53C82163}" destId="{C6B7A717-61A0-4EBE-890E-421E5DBBEED5}" srcOrd="1" destOrd="0" parTransId="{0988E0CA-FB14-4495-9B18-448135BD38FA}" sibTransId="{AA9085DE-5292-4E8B-87D8-C21D1E6D0A19}"/>
    <dgm:cxn modelId="{32C086AA-1827-4CBB-B1EB-769092806F2F}" srcId="{84B51F2E-BEB4-47D8-A99F-004AAFCF8B11}" destId="{66D1CC75-98DC-4875-B943-28E01383823D}" srcOrd="0" destOrd="0" parTransId="{0B9A49D2-8195-45ED-B2CB-B04C0182A52B}" sibTransId="{99672E4E-6C68-47A6-AEF0-2A8E9488A7A4}"/>
    <dgm:cxn modelId="{BBB87A9D-DCAC-4EF3-9274-FB4C940D50DA}" type="presOf" srcId="{C6B7A717-61A0-4EBE-890E-421E5DBBEED5}" destId="{47FC7215-1865-4318-8A1A-111B35276382}" srcOrd="0" destOrd="0" presId="urn:microsoft.com/office/officeart/2005/8/layout/process4"/>
    <dgm:cxn modelId="{6355F60C-F57A-4F29-83C3-10A4CA404A9A}" srcId="{F7CC9C9A-C97B-4843-AE44-DDCF133E2814}" destId="{765464A9-D8AA-45BC-989F-A73E53C82163}" srcOrd="2" destOrd="0" parTransId="{BFA4E651-FE10-45D2-963A-9CEAC5DAEBCC}" sibTransId="{3ED5B285-1060-41AF-9B27-DAC48CCA1327}"/>
    <dgm:cxn modelId="{C6427C7B-2825-41CC-8336-BD988FE866BE}" type="presOf" srcId="{B4FFAF28-7D17-45AE-9DFC-4147D32B9A19}" destId="{DBEC300F-4F85-4FFB-A4E9-11EE7E7B44B5}" srcOrd="1" destOrd="0" presId="urn:microsoft.com/office/officeart/2005/8/layout/process4"/>
    <dgm:cxn modelId="{D3A2A436-8E58-43D5-8C40-10879E40D1D9}" srcId="{B4FFAF28-7D17-45AE-9DFC-4147D32B9A19}" destId="{77AA5663-44EC-4521-B864-83921287BBCE}" srcOrd="1" destOrd="0" parTransId="{8FEB532D-219A-4B84-BC57-85F7A14494E1}" sibTransId="{E1F59D93-4C65-4E8A-A2B4-B61A56235F7F}"/>
    <dgm:cxn modelId="{8985F3D2-6A83-47F8-B767-98B78D66D813}" srcId="{765464A9-D8AA-45BC-989F-A73E53C82163}" destId="{4A7AE8F9-DF27-474C-A6EB-3494A1EF3AFF}" srcOrd="0" destOrd="0" parTransId="{E6743581-A595-440B-A8DD-21F66E13F45B}" sibTransId="{C034E7DE-4F91-497C-A3E4-E659B2CD1CEA}"/>
    <dgm:cxn modelId="{2124D4DD-1FE8-45B6-B188-821E9A04D121}" type="presOf" srcId="{4A7AE8F9-DF27-474C-A6EB-3494A1EF3AFF}" destId="{F674D7BD-0E23-41BD-A4B8-8C5144179007}" srcOrd="0" destOrd="0" presId="urn:microsoft.com/office/officeart/2005/8/layout/process4"/>
    <dgm:cxn modelId="{568DB7DC-9734-4081-88D2-E18EED48884C}" type="presOf" srcId="{66D1CC75-98DC-4875-B943-28E01383823D}" destId="{D525A850-17DE-449F-AFA9-2944290C13E0}" srcOrd="0" destOrd="0" presId="urn:microsoft.com/office/officeart/2005/8/layout/process4"/>
    <dgm:cxn modelId="{FDF2DD19-3790-40C8-975D-E8B8CEA0E734}" type="presOf" srcId="{1792289D-9420-4724-AD38-32D54248A189}" destId="{25B57D85-69B8-44F3-9DB3-137B1BFEF6CB}" srcOrd="0" destOrd="0" presId="urn:microsoft.com/office/officeart/2005/8/layout/process4"/>
    <dgm:cxn modelId="{F29A6FC9-705F-4588-A779-312D1057F420}" type="presOf" srcId="{84B51F2E-BEB4-47D8-A99F-004AAFCF8B11}" destId="{A3CBA876-EB27-4FC5-9ED3-3244006614A4}" srcOrd="1" destOrd="0" presId="urn:microsoft.com/office/officeart/2005/8/layout/process4"/>
    <dgm:cxn modelId="{F770C0B9-BA21-4D44-B668-7C1C9520E8CB}" type="presOf" srcId="{F7CC9C9A-C97B-4843-AE44-DDCF133E2814}" destId="{E446AD71-988B-438E-9E54-75E7261E8003}" srcOrd="0" destOrd="0" presId="urn:microsoft.com/office/officeart/2005/8/layout/process4"/>
    <dgm:cxn modelId="{74E85A2C-95C1-41F8-BAE1-E6FD9E6921AA}" srcId="{B4FFAF28-7D17-45AE-9DFC-4147D32B9A19}" destId="{1792289D-9420-4724-AD38-32D54248A189}" srcOrd="0" destOrd="0" parTransId="{DD348E22-90FA-47E8-B10F-490883AA938E}" sibTransId="{706E19C8-4A4A-462F-B5F8-1AE6CDCCF51A}"/>
    <dgm:cxn modelId="{87EDE2EE-9B6B-46E0-8FE2-2778B6AF7411}" srcId="{F7CC9C9A-C97B-4843-AE44-DDCF133E2814}" destId="{84B51F2E-BEB4-47D8-A99F-004AAFCF8B11}" srcOrd="1" destOrd="0" parTransId="{E1474DFE-036E-4917-9C26-7F23A7ACBA16}" sibTransId="{1F7CD060-1FC1-4E86-8F50-E7AA41604E1A}"/>
    <dgm:cxn modelId="{9927B081-A884-4F9D-9B4A-6E6AB20CBA28}" type="presOf" srcId="{B4FFAF28-7D17-45AE-9DFC-4147D32B9A19}" destId="{577301D4-483A-41C1-AF14-C03B9210EFF9}" srcOrd="0" destOrd="0" presId="urn:microsoft.com/office/officeart/2005/8/layout/process4"/>
    <dgm:cxn modelId="{2AC79DC7-365D-46E5-B3BC-0CD01718106A}" type="presParOf" srcId="{E446AD71-988B-438E-9E54-75E7261E8003}" destId="{F140DAA3-6062-417D-8C57-E3D931A7D770}" srcOrd="0" destOrd="0" presId="urn:microsoft.com/office/officeart/2005/8/layout/process4"/>
    <dgm:cxn modelId="{A39A6163-6DC2-4C63-B824-4B7C3AFD5FDD}" type="presParOf" srcId="{F140DAA3-6062-417D-8C57-E3D931A7D770}" destId="{A9A7E4B0-ECC4-489D-A5C5-F8B1D2451687}" srcOrd="0" destOrd="0" presId="urn:microsoft.com/office/officeart/2005/8/layout/process4"/>
    <dgm:cxn modelId="{599EB98F-1D10-48FC-A648-37BC23F7FD38}" type="presParOf" srcId="{F140DAA3-6062-417D-8C57-E3D931A7D770}" destId="{F614BC54-F2D7-49CB-A1C8-AA682F1EA30A}" srcOrd="1" destOrd="0" presId="urn:microsoft.com/office/officeart/2005/8/layout/process4"/>
    <dgm:cxn modelId="{8CFAB261-C6CE-4706-AF10-B94C308EB55B}" type="presParOf" srcId="{F140DAA3-6062-417D-8C57-E3D931A7D770}" destId="{469A2164-0C16-45EA-AF9B-F5490600BB31}" srcOrd="2" destOrd="0" presId="urn:microsoft.com/office/officeart/2005/8/layout/process4"/>
    <dgm:cxn modelId="{EA16804B-64FB-4E53-A999-CECB3F7394B7}" type="presParOf" srcId="{469A2164-0C16-45EA-AF9B-F5490600BB31}" destId="{F674D7BD-0E23-41BD-A4B8-8C5144179007}" srcOrd="0" destOrd="0" presId="urn:microsoft.com/office/officeart/2005/8/layout/process4"/>
    <dgm:cxn modelId="{6F02875D-A259-4857-97E7-21E4E43E9C46}" type="presParOf" srcId="{469A2164-0C16-45EA-AF9B-F5490600BB31}" destId="{47FC7215-1865-4318-8A1A-111B35276382}" srcOrd="1" destOrd="0" presId="urn:microsoft.com/office/officeart/2005/8/layout/process4"/>
    <dgm:cxn modelId="{BA6C6A08-6028-4D4D-B63E-CBA657077066}" type="presParOf" srcId="{E446AD71-988B-438E-9E54-75E7261E8003}" destId="{4CEBA6AE-7D62-4CC7-A6E3-56E20FAF0F34}" srcOrd="1" destOrd="0" presId="urn:microsoft.com/office/officeart/2005/8/layout/process4"/>
    <dgm:cxn modelId="{0F9ED6B2-2605-455A-B52F-4F5CF2E57F2B}" type="presParOf" srcId="{E446AD71-988B-438E-9E54-75E7261E8003}" destId="{CFA9798A-9D22-41BF-9659-32803641AD03}" srcOrd="2" destOrd="0" presId="urn:microsoft.com/office/officeart/2005/8/layout/process4"/>
    <dgm:cxn modelId="{AC65E705-2297-4B09-A14A-DCA404792195}" type="presParOf" srcId="{CFA9798A-9D22-41BF-9659-32803641AD03}" destId="{2A3C25D7-4922-423E-B0A6-3CE428FD787C}" srcOrd="0" destOrd="0" presId="urn:microsoft.com/office/officeart/2005/8/layout/process4"/>
    <dgm:cxn modelId="{A102687A-DEC6-4B2D-9BEE-F7F63512CEF8}" type="presParOf" srcId="{CFA9798A-9D22-41BF-9659-32803641AD03}" destId="{A3CBA876-EB27-4FC5-9ED3-3244006614A4}" srcOrd="1" destOrd="0" presId="urn:microsoft.com/office/officeart/2005/8/layout/process4"/>
    <dgm:cxn modelId="{31D53972-235B-4B2B-BBD7-97FC234EF1C7}" type="presParOf" srcId="{CFA9798A-9D22-41BF-9659-32803641AD03}" destId="{961343A5-9618-4368-BCC8-EC47CBB1A9BD}" srcOrd="2" destOrd="0" presId="urn:microsoft.com/office/officeart/2005/8/layout/process4"/>
    <dgm:cxn modelId="{31ABEB2E-BB9D-4188-ACFC-B04EF7A5B630}" type="presParOf" srcId="{961343A5-9618-4368-BCC8-EC47CBB1A9BD}" destId="{D525A850-17DE-449F-AFA9-2944290C13E0}" srcOrd="0" destOrd="0" presId="urn:microsoft.com/office/officeart/2005/8/layout/process4"/>
    <dgm:cxn modelId="{F83F55E8-4F5E-4D35-9E06-F98DA7E791E5}" type="presParOf" srcId="{961343A5-9618-4368-BCC8-EC47CBB1A9BD}" destId="{4ABB5369-E08F-4BD3-87B8-41E1E6FF51AC}" srcOrd="1" destOrd="0" presId="urn:microsoft.com/office/officeart/2005/8/layout/process4"/>
    <dgm:cxn modelId="{9ECBE625-A042-4F41-AAE3-EAC3144C8305}" type="presParOf" srcId="{E446AD71-988B-438E-9E54-75E7261E8003}" destId="{B562049B-FE78-4AF6-989E-0FC672174952}" srcOrd="3" destOrd="0" presId="urn:microsoft.com/office/officeart/2005/8/layout/process4"/>
    <dgm:cxn modelId="{D2ADB0ED-F004-4ABB-9861-1FBA918B16DA}" type="presParOf" srcId="{E446AD71-988B-438E-9E54-75E7261E8003}" destId="{6DEC4DAA-DED0-4BA4-8EEA-26BEBE3EE6F2}" srcOrd="4" destOrd="0" presId="urn:microsoft.com/office/officeart/2005/8/layout/process4"/>
    <dgm:cxn modelId="{2F3A35BA-0FAE-4E87-81D3-D43A19AFB7C1}" type="presParOf" srcId="{6DEC4DAA-DED0-4BA4-8EEA-26BEBE3EE6F2}" destId="{577301D4-483A-41C1-AF14-C03B9210EFF9}" srcOrd="0" destOrd="0" presId="urn:microsoft.com/office/officeart/2005/8/layout/process4"/>
    <dgm:cxn modelId="{5D310324-5005-4309-BAC5-5DB0EF9CE058}" type="presParOf" srcId="{6DEC4DAA-DED0-4BA4-8EEA-26BEBE3EE6F2}" destId="{DBEC300F-4F85-4FFB-A4E9-11EE7E7B44B5}" srcOrd="1" destOrd="0" presId="urn:microsoft.com/office/officeart/2005/8/layout/process4"/>
    <dgm:cxn modelId="{EA5C86D0-9816-4297-AE7E-FC03AF7A0CA6}" type="presParOf" srcId="{6DEC4DAA-DED0-4BA4-8EEA-26BEBE3EE6F2}" destId="{27D55699-9477-42DE-B1F1-AABC65CC506A}" srcOrd="2" destOrd="0" presId="urn:microsoft.com/office/officeart/2005/8/layout/process4"/>
    <dgm:cxn modelId="{3517AB4C-FC96-45C8-9110-CE31CEF8D11B}" type="presParOf" srcId="{27D55699-9477-42DE-B1F1-AABC65CC506A}" destId="{25B57D85-69B8-44F3-9DB3-137B1BFEF6CB}" srcOrd="0" destOrd="0" presId="urn:microsoft.com/office/officeart/2005/8/layout/process4"/>
    <dgm:cxn modelId="{E9E7BABE-F487-467A-8A1C-B2D3705F34CE}" type="presParOf" srcId="{27D55699-9477-42DE-B1F1-AABC65CC506A}" destId="{7AA262C9-0F6E-4535-A881-EC4F8474963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CF0A-7A06-4DB4-89B8-61EF5CA5AA60}">
      <dsp:nvSpPr>
        <dsp:cNvPr id="0" name=""/>
        <dsp:cNvSpPr/>
      </dsp:nvSpPr>
      <dsp:spPr>
        <a:xfrm>
          <a:off x="3577450" y="1499958"/>
          <a:ext cx="91440" cy="279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48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59AF8-5BA2-4055-B3E7-735DA3E91CB5}">
      <dsp:nvSpPr>
        <dsp:cNvPr id="0" name=""/>
        <dsp:cNvSpPr/>
      </dsp:nvSpPr>
      <dsp:spPr>
        <a:xfrm>
          <a:off x="2742269" y="610248"/>
          <a:ext cx="880900" cy="279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61"/>
              </a:lnTo>
              <a:lnTo>
                <a:pt x="880900" y="190461"/>
              </a:lnTo>
              <a:lnTo>
                <a:pt x="880900" y="27948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22BA8-7DA0-41A4-A66B-1DD3C464B2A5}">
      <dsp:nvSpPr>
        <dsp:cNvPr id="0" name=""/>
        <dsp:cNvSpPr/>
      </dsp:nvSpPr>
      <dsp:spPr>
        <a:xfrm>
          <a:off x="1861369" y="1499958"/>
          <a:ext cx="587267" cy="279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61"/>
              </a:lnTo>
              <a:lnTo>
                <a:pt x="587267" y="190461"/>
              </a:lnTo>
              <a:lnTo>
                <a:pt x="587267" y="27948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D7976-D08E-4F75-8B58-186E493FA55C}">
      <dsp:nvSpPr>
        <dsp:cNvPr id="0" name=""/>
        <dsp:cNvSpPr/>
      </dsp:nvSpPr>
      <dsp:spPr>
        <a:xfrm>
          <a:off x="1274101" y="1499958"/>
          <a:ext cx="587267" cy="279485"/>
        </a:xfrm>
        <a:custGeom>
          <a:avLst/>
          <a:gdLst/>
          <a:ahLst/>
          <a:cxnLst/>
          <a:rect l="0" t="0" r="0" b="0"/>
          <a:pathLst>
            <a:path>
              <a:moveTo>
                <a:pt x="587267" y="0"/>
              </a:moveTo>
              <a:lnTo>
                <a:pt x="587267" y="190461"/>
              </a:lnTo>
              <a:lnTo>
                <a:pt x="0" y="190461"/>
              </a:lnTo>
              <a:lnTo>
                <a:pt x="0" y="279485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AE754-BC8D-4303-ADCB-A212A5905ABB}">
      <dsp:nvSpPr>
        <dsp:cNvPr id="0" name=""/>
        <dsp:cNvSpPr/>
      </dsp:nvSpPr>
      <dsp:spPr>
        <a:xfrm>
          <a:off x="1861369" y="610248"/>
          <a:ext cx="880900" cy="279485"/>
        </a:xfrm>
        <a:custGeom>
          <a:avLst/>
          <a:gdLst/>
          <a:ahLst/>
          <a:cxnLst/>
          <a:rect l="0" t="0" r="0" b="0"/>
          <a:pathLst>
            <a:path>
              <a:moveTo>
                <a:pt x="880900" y="0"/>
              </a:moveTo>
              <a:lnTo>
                <a:pt x="880900" y="190461"/>
              </a:lnTo>
              <a:lnTo>
                <a:pt x="0" y="190461"/>
              </a:lnTo>
              <a:lnTo>
                <a:pt x="0" y="27948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39CC7-AD8D-47D9-8767-E3FE0E5D93B4}">
      <dsp:nvSpPr>
        <dsp:cNvPr id="0" name=""/>
        <dsp:cNvSpPr/>
      </dsp:nvSpPr>
      <dsp:spPr>
        <a:xfrm>
          <a:off x="2261778" y="24"/>
          <a:ext cx="960982" cy="6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701AF-7812-4CD6-AEF1-CD4BF1E3B7E0}">
      <dsp:nvSpPr>
        <dsp:cNvPr id="0" name=""/>
        <dsp:cNvSpPr/>
      </dsp:nvSpPr>
      <dsp:spPr>
        <a:xfrm>
          <a:off x="2368554" y="101462"/>
          <a:ext cx="960982" cy="6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*WAL-</a:t>
          </a:r>
          <a:endParaRPr lang="it-IT" sz="1300" b="1" kern="1200" dirty="0"/>
        </a:p>
      </dsp:txBody>
      <dsp:txXfrm>
        <a:off x="2386427" y="119335"/>
        <a:ext cx="925236" cy="574477"/>
      </dsp:txXfrm>
    </dsp:sp>
    <dsp:sp modelId="{3A70A29C-481A-4559-B205-FE8E24F52DF0}">
      <dsp:nvSpPr>
        <dsp:cNvPr id="0" name=""/>
        <dsp:cNvSpPr/>
      </dsp:nvSpPr>
      <dsp:spPr>
        <a:xfrm>
          <a:off x="1380877" y="889734"/>
          <a:ext cx="960982" cy="6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510FE-05B2-4099-ABDB-EFAFDD430ED1}">
      <dsp:nvSpPr>
        <dsp:cNvPr id="0" name=""/>
        <dsp:cNvSpPr/>
      </dsp:nvSpPr>
      <dsp:spPr>
        <a:xfrm>
          <a:off x="1487653" y="991171"/>
          <a:ext cx="960982" cy="6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*VAL-</a:t>
          </a:r>
          <a:endParaRPr lang="it-IT" sz="1300" b="1" kern="1200" dirty="0"/>
        </a:p>
      </dsp:txBody>
      <dsp:txXfrm>
        <a:off x="1505526" y="1009044"/>
        <a:ext cx="925236" cy="574477"/>
      </dsp:txXfrm>
    </dsp:sp>
    <dsp:sp modelId="{6307C41F-C827-4BB7-A036-3D6DA0CC0C15}">
      <dsp:nvSpPr>
        <dsp:cNvPr id="0" name=""/>
        <dsp:cNvSpPr/>
      </dsp:nvSpPr>
      <dsp:spPr>
        <a:xfrm>
          <a:off x="793610" y="1779444"/>
          <a:ext cx="960982" cy="6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40AB5-8A70-4AF0-84EA-5B52216766EE}">
      <dsp:nvSpPr>
        <dsp:cNvPr id="0" name=""/>
        <dsp:cNvSpPr/>
      </dsp:nvSpPr>
      <dsp:spPr>
        <a:xfrm>
          <a:off x="900386" y="1880881"/>
          <a:ext cx="960982" cy="6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*VAL-</a:t>
          </a:r>
          <a:endParaRPr lang="it-IT" sz="1300" b="1" kern="1200" dirty="0"/>
        </a:p>
      </dsp:txBody>
      <dsp:txXfrm>
        <a:off x="918259" y="1898754"/>
        <a:ext cx="925236" cy="574477"/>
      </dsp:txXfrm>
    </dsp:sp>
    <dsp:sp modelId="{C9948E7D-E17F-44E9-AAF2-93FC8A166FCC}">
      <dsp:nvSpPr>
        <dsp:cNvPr id="0" name=""/>
        <dsp:cNvSpPr/>
      </dsp:nvSpPr>
      <dsp:spPr>
        <a:xfrm>
          <a:off x="1968144" y="1779444"/>
          <a:ext cx="960982" cy="6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C864A-C961-4CD1-91D8-15CE2F9A842B}">
      <dsp:nvSpPr>
        <dsp:cNvPr id="0" name=""/>
        <dsp:cNvSpPr/>
      </dsp:nvSpPr>
      <dsp:spPr>
        <a:xfrm>
          <a:off x="2074920" y="1880881"/>
          <a:ext cx="960982" cy="6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*GAL-</a:t>
          </a:r>
          <a:endParaRPr lang="it-IT" sz="1300" b="1" kern="1200" dirty="0"/>
        </a:p>
      </dsp:txBody>
      <dsp:txXfrm>
        <a:off x="2092793" y="1898754"/>
        <a:ext cx="925236" cy="574477"/>
      </dsp:txXfrm>
    </dsp:sp>
    <dsp:sp modelId="{BADD2C5B-FAEA-42B7-8592-F98446B96EE1}">
      <dsp:nvSpPr>
        <dsp:cNvPr id="0" name=""/>
        <dsp:cNvSpPr/>
      </dsp:nvSpPr>
      <dsp:spPr>
        <a:xfrm>
          <a:off x="3142678" y="889734"/>
          <a:ext cx="960982" cy="610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48F66-A708-47E4-8378-36B978110B65}">
      <dsp:nvSpPr>
        <dsp:cNvPr id="0" name=""/>
        <dsp:cNvSpPr/>
      </dsp:nvSpPr>
      <dsp:spPr>
        <a:xfrm>
          <a:off x="3249454" y="991171"/>
          <a:ext cx="960982" cy="610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*WALT</a:t>
          </a:r>
          <a:endParaRPr lang="it-IT" sz="1300" b="1" kern="1200" dirty="0"/>
        </a:p>
      </dsp:txBody>
      <dsp:txXfrm>
        <a:off x="3267327" y="1009044"/>
        <a:ext cx="925236" cy="574477"/>
      </dsp:txXfrm>
    </dsp:sp>
    <dsp:sp modelId="{FADA3A38-35E0-41B6-9FD0-41E0A70E111B}">
      <dsp:nvSpPr>
        <dsp:cNvPr id="0" name=""/>
        <dsp:cNvSpPr/>
      </dsp:nvSpPr>
      <dsp:spPr>
        <a:xfrm>
          <a:off x="3142678" y="1779444"/>
          <a:ext cx="960982" cy="121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919A3-3A28-435E-9855-1E5FFF7B28A4}">
      <dsp:nvSpPr>
        <dsp:cNvPr id="0" name=""/>
        <dsp:cNvSpPr/>
      </dsp:nvSpPr>
      <dsp:spPr>
        <a:xfrm>
          <a:off x="3249454" y="1880881"/>
          <a:ext cx="960982" cy="121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*WALD-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*VLAD-</a:t>
          </a:r>
          <a:endParaRPr lang="it-IT" sz="1300" b="1" kern="1200" dirty="0"/>
        </a:p>
      </dsp:txBody>
      <dsp:txXfrm>
        <a:off x="3277600" y="1909027"/>
        <a:ext cx="904690" cy="1159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40AF6-1955-48BA-BB66-BCCACB98285F}">
      <dsp:nvSpPr>
        <dsp:cNvPr id="0" name=""/>
        <dsp:cNvSpPr/>
      </dsp:nvSpPr>
      <dsp:spPr>
        <a:xfrm>
          <a:off x="0" y="1734535"/>
          <a:ext cx="4464496" cy="5693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ECONOMIA (+/-)</a:t>
          </a:r>
          <a:endParaRPr lang="it-IT" sz="1200" b="1" kern="1200" dirty="0"/>
        </a:p>
      </dsp:txBody>
      <dsp:txXfrm>
        <a:off x="0" y="1734535"/>
        <a:ext cx="4464496" cy="307429"/>
      </dsp:txXfrm>
    </dsp:sp>
    <dsp:sp modelId="{43933B82-82C3-4108-992B-F3A8569F7F9B}">
      <dsp:nvSpPr>
        <dsp:cNvPr id="0" name=""/>
        <dsp:cNvSpPr/>
      </dsp:nvSpPr>
      <dsp:spPr>
        <a:xfrm>
          <a:off x="0" y="2030578"/>
          <a:ext cx="2232248" cy="2618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Prezzo-costo</a:t>
          </a:r>
          <a:endParaRPr lang="it-IT" sz="1400" kern="1200" dirty="0"/>
        </a:p>
      </dsp:txBody>
      <dsp:txXfrm>
        <a:off x="0" y="2030578"/>
        <a:ext cx="2232248" cy="261884"/>
      </dsp:txXfrm>
    </dsp:sp>
    <dsp:sp modelId="{34722C8A-6792-4A92-BF8E-60C6A730C85C}">
      <dsp:nvSpPr>
        <dsp:cNvPr id="0" name=""/>
        <dsp:cNvSpPr/>
      </dsp:nvSpPr>
      <dsp:spPr>
        <a:xfrm>
          <a:off x="2232248" y="2030578"/>
          <a:ext cx="2232248" cy="2618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Corrispettivo-scambio</a:t>
          </a:r>
          <a:endParaRPr lang="it-IT" sz="1400" kern="1200" dirty="0"/>
        </a:p>
      </dsp:txBody>
      <dsp:txXfrm>
        <a:off x="2232248" y="2030578"/>
        <a:ext cx="2232248" cy="261884"/>
      </dsp:txXfrm>
    </dsp:sp>
    <dsp:sp modelId="{64CA18D0-5DB7-4179-9CF3-9E610E5CAFA9}">
      <dsp:nvSpPr>
        <dsp:cNvPr id="0" name=""/>
        <dsp:cNvSpPr/>
      </dsp:nvSpPr>
      <dsp:spPr>
        <a:xfrm rot="10800000">
          <a:off x="0" y="867471"/>
          <a:ext cx="4464496" cy="87560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STATUS SOCIALE (+/-)</a:t>
          </a:r>
          <a:endParaRPr lang="it-IT" sz="1200" b="1" kern="1200" dirty="0"/>
        </a:p>
      </dsp:txBody>
      <dsp:txXfrm rot="-10800000">
        <a:off x="0" y="867471"/>
        <a:ext cx="4464496" cy="307336"/>
      </dsp:txXfrm>
    </dsp:sp>
    <dsp:sp modelId="{998CFB03-FAC9-4252-A471-119ACB936860}">
      <dsp:nvSpPr>
        <dsp:cNvPr id="0" name=""/>
        <dsp:cNvSpPr/>
      </dsp:nvSpPr>
      <dsp:spPr>
        <a:xfrm>
          <a:off x="0" y="1174808"/>
          <a:ext cx="2232248" cy="2618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Grado di stima/acc.ne</a:t>
          </a:r>
          <a:endParaRPr lang="it-IT" sz="1400" kern="1200" dirty="0"/>
        </a:p>
      </dsp:txBody>
      <dsp:txXfrm>
        <a:off x="0" y="1174808"/>
        <a:ext cx="2232248" cy="261805"/>
      </dsp:txXfrm>
    </dsp:sp>
    <dsp:sp modelId="{6701484B-D541-403C-8922-9458C018AB51}">
      <dsp:nvSpPr>
        <dsp:cNvPr id="0" name=""/>
        <dsp:cNvSpPr/>
      </dsp:nvSpPr>
      <dsp:spPr>
        <a:xfrm>
          <a:off x="2232248" y="1174808"/>
          <a:ext cx="2232248" cy="2618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Validità</a:t>
          </a:r>
          <a:endParaRPr lang="it-IT" sz="1400" kern="1200" dirty="0"/>
        </a:p>
      </dsp:txBody>
      <dsp:txXfrm>
        <a:off x="2232248" y="1174808"/>
        <a:ext cx="2232248" cy="261805"/>
      </dsp:txXfrm>
    </dsp:sp>
    <dsp:sp modelId="{40D81B91-0C67-4995-8EE1-88FEE583E855}">
      <dsp:nvSpPr>
        <dsp:cNvPr id="0" name=""/>
        <dsp:cNvSpPr/>
      </dsp:nvSpPr>
      <dsp:spPr>
        <a:xfrm rot="10800000">
          <a:off x="0" y="0"/>
          <a:ext cx="4464496" cy="875603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RELAZIONI UMANE (+)</a:t>
          </a:r>
          <a:endParaRPr lang="it-IT" sz="1200" b="1" kern="1200" dirty="0"/>
        </a:p>
      </dsp:txBody>
      <dsp:txXfrm rot="-10800000">
        <a:off x="0" y="0"/>
        <a:ext cx="4464496" cy="307336"/>
      </dsp:txXfrm>
    </dsp:sp>
    <dsp:sp modelId="{B45230D1-4A13-41A3-8E4F-23B7CEFFACC8}">
      <dsp:nvSpPr>
        <dsp:cNvPr id="0" name=""/>
        <dsp:cNvSpPr/>
      </dsp:nvSpPr>
      <dsp:spPr>
        <a:xfrm>
          <a:off x="0" y="307744"/>
          <a:ext cx="2232248" cy="2618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Qualità positive</a:t>
          </a:r>
          <a:endParaRPr lang="it-IT" sz="1400" kern="1200" dirty="0"/>
        </a:p>
      </dsp:txBody>
      <dsp:txXfrm>
        <a:off x="0" y="307744"/>
        <a:ext cx="2232248" cy="261805"/>
      </dsp:txXfrm>
    </dsp:sp>
    <dsp:sp modelId="{8170B592-8816-4DF1-BA30-51FEDD620378}">
      <dsp:nvSpPr>
        <dsp:cNvPr id="0" name=""/>
        <dsp:cNvSpPr/>
      </dsp:nvSpPr>
      <dsp:spPr>
        <a:xfrm>
          <a:off x="2232248" y="307744"/>
          <a:ext cx="2232248" cy="26180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Meriti personali</a:t>
          </a:r>
          <a:endParaRPr lang="it-IT" sz="1400" kern="1200" dirty="0"/>
        </a:p>
      </dsp:txBody>
      <dsp:txXfrm>
        <a:off x="2232248" y="307744"/>
        <a:ext cx="2232248" cy="261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4BC54-F2D7-49CB-A1C8-AA682F1EA30A}">
      <dsp:nvSpPr>
        <dsp:cNvPr id="0" name=""/>
        <dsp:cNvSpPr/>
      </dsp:nvSpPr>
      <dsp:spPr>
        <a:xfrm>
          <a:off x="0" y="2059760"/>
          <a:ext cx="4464496" cy="6760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LOGICA-LINGUISTICA  (=)</a:t>
          </a:r>
          <a:endParaRPr lang="it-IT" sz="1200" b="1" kern="1200" dirty="0"/>
        </a:p>
      </dsp:txBody>
      <dsp:txXfrm>
        <a:off x="0" y="2059760"/>
        <a:ext cx="4464496" cy="365072"/>
      </dsp:txXfrm>
    </dsp:sp>
    <dsp:sp modelId="{F674D7BD-0E23-41BD-A4B8-8C5144179007}">
      <dsp:nvSpPr>
        <dsp:cNvPr id="0" name=""/>
        <dsp:cNvSpPr/>
      </dsp:nvSpPr>
      <dsp:spPr>
        <a:xfrm>
          <a:off x="0" y="2411311"/>
          <a:ext cx="2232248" cy="3109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Significato </a:t>
          </a:r>
          <a:endParaRPr lang="it-IT" sz="1400" kern="1200" dirty="0"/>
        </a:p>
      </dsp:txBody>
      <dsp:txXfrm>
        <a:off x="0" y="2411311"/>
        <a:ext cx="2232248" cy="310987"/>
      </dsp:txXfrm>
    </dsp:sp>
    <dsp:sp modelId="{47FC7215-1865-4318-8A1A-111B35276382}">
      <dsp:nvSpPr>
        <dsp:cNvPr id="0" name=""/>
        <dsp:cNvSpPr/>
      </dsp:nvSpPr>
      <dsp:spPr>
        <a:xfrm>
          <a:off x="2232248" y="2411311"/>
          <a:ext cx="2232248" cy="3109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Funzione-ruolo</a:t>
          </a:r>
          <a:endParaRPr lang="it-IT" sz="1400" kern="1200" dirty="0"/>
        </a:p>
      </dsp:txBody>
      <dsp:txXfrm>
        <a:off x="2232248" y="2411311"/>
        <a:ext cx="2232248" cy="310987"/>
      </dsp:txXfrm>
    </dsp:sp>
    <dsp:sp modelId="{A3CBA876-EB27-4FC5-9ED3-3244006614A4}">
      <dsp:nvSpPr>
        <dsp:cNvPr id="0" name=""/>
        <dsp:cNvSpPr/>
      </dsp:nvSpPr>
      <dsp:spPr>
        <a:xfrm rot="10800000">
          <a:off x="0" y="1030122"/>
          <a:ext cx="4464496" cy="10397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MUSICA (+/-)</a:t>
          </a:r>
          <a:endParaRPr lang="it-IT" sz="1200" b="1" kern="1200" dirty="0"/>
        </a:p>
      </dsp:txBody>
      <dsp:txXfrm rot="-10800000">
        <a:off x="0" y="1030122"/>
        <a:ext cx="4464496" cy="364962"/>
      </dsp:txXfrm>
    </dsp:sp>
    <dsp:sp modelId="{D525A850-17DE-449F-AFA9-2944290C13E0}">
      <dsp:nvSpPr>
        <dsp:cNvPr id="0" name=""/>
        <dsp:cNvSpPr/>
      </dsp:nvSpPr>
      <dsp:spPr>
        <a:xfrm>
          <a:off x="0" y="1395084"/>
          <a:ext cx="2232248" cy="3108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Valore di nota/pausa</a:t>
          </a:r>
          <a:endParaRPr lang="it-IT" sz="1400" kern="1200" dirty="0"/>
        </a:p>
      </dsp:txBody>
      <dsp:txXfrm>
        <a:off x="0" y="1395084"/>
        <a:ext cx="2232248" cy="310894"/>
      </dsp:txXfrm>
    </dsp:sp>
    <dsp:sp modelId="{4ABB5369-E08F-4BD3-87B8-41E1E6FF51AC}">
      <dsp:nvSpPr>
        <dsp:cNvPr id="0" name=""/>
        <dsp:cNvSpPr/>
      </dsp:nvSpPr>
      <dsp:spPr>
        <a:xfrm>
          <a:off x="2232248" y="1395084"/>
          <a:ext cx="2232248" cy="3108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-</a:t>
          </a:r>
          <a:endParaRPr lang="it-IT" sz="1400" kern="1200" dirty="0"/>
        </a:p>
      </dsp:txBody>
      <dsp:txXfrm>
        <a:off x="2232248" y="1395084"/>
        <a:ext cx="2232248" cy="310894"/>
      </dsp:txXfrm>
    </dsp:sp>
    <dsp:sp modelId="{DBEC300F-4F85-4FFB-A4E9-11EE7E7B44B5}">
      <dsp:nvSpPr>
        <dsp:cNvPr id="0" name=""/>
        <dsp:cNvSpPr/>
      </dsp:nvSpPr>
      <dsp:spPr>
        <a:xfrm rot="10800000">
          <a:off x="0" y="5"/>
          <a:ext cx="4464496" cy="103977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MATEMATICA-SCIENZE (+/-)</a:t>
          </a:r>
          <a:endParaRPr lang="it-IT" sz="1200" b="1" kern="1200" dirty="0"/>
        </a:p>
      </dsp:txBody>
      <dsp:txXfrm rot="-10800000">
        <a:off x="0" y="5"/>
        <a:ext cx="4464496" cy="364962"/>
      </dsp:txXfrm>
    </dsp:sp>
    <dsp:sp modelId="{25B57D85-69B8-44F3-9DB3-137B1BFEF6CB}">
      <dsp:nvSpPr>
        <dsp:cNvPr id="0" name=""/>
        <dsp:cNvSpPr/>
      </dsp:nvSpPr>
      <dsp:spPr>
        <a:xfrm>
          <a:off x="0" y="365446"/>
          <a:ext cx="2232248" cy="3108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Misura di grandezza</a:t>
          </a:r>
          <a:endParaRPr lang="it-IT" sz="1400" kern="1200" dirty="0"/>
        </a:p>
      </dsp:txBody>
      <dsp:txXfrm>
        <a:off x="0" y="365446"/>
        <a:ext cx="2232248" cy="310894"/>
      </dsp:txXfrm>
    </dsp:sp>
    <dsp:sp modelId="{7AA262C9-0F6E-4535-A881-EC4F84749639}">
      <dsp:nvSpPr>
        <dsp:cNvPr id="0" name=""/>
        <dsp:cNvSpPr/>
      </dsp:nvSpPr>
      <dsp:spPr>
        <a:xfrm>
          <a:off x="2232248" y="365446"/>
          <a:ext cx="2232248" cy="31089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Determin</a:t>
          </a:r>
          <a:r>
            <a:rPr lang="it-IT" sz="1400" kern="1200" dirty="0" smtClean="0"/>
            <a:t>. di variabile</a:t>
          </a:r>
          <a:endParaRPr lang="it-IT" sz="1400" kern="1200" dirty="0"/>
        </a:p>
      </dsp:txBody>
      <dsp:txXfrm>
        <a:off x="2232248" y="365446"/>
        <a:ext cx="2232248" cy="310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479B-B683-4743-A0ED-C8B48445C708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3FB0-0F06-48A1-B563-35CA1D5AD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86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85F93-C53B-472E-83BA-0FEA92184D27}" type="datetime1">
              <a:rPr lang="it-IT" smtClean="0"/>
              <a:t>19/06/2018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09546-9B5B-48D0-AC56-373238ED1A2A}" type="datetime1">
              <a:rPr lang="it-IT" smtClean="0"/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33AF7-BA69-4568-935E-60A5577D9644}" type="datetime1">
              <a:rPr lang="it-IT" smtClean="0"/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45D63-2394-401A-BB0B-2C1BB76A1646}" type="datetime1">
              <a:rPr lang="it-IT" smtClean="0"/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B2ED9-0FD5-4046-8DED-F712A769341E}" type="datetime1">
              <a:rPr lang="it-IT" smtClean="0"/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17A14-141B-477B-981D-981F9BE1E2EF}" type="datetime1">
              <a:rPr lang="it-IT" smtClean="0"/>
              <a:t>19/06/2018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BF15A1-672E-4985-8870-D487E820350E}" type="datetime1">
              <a:rPr lang="it-IT" smtClean="0"/>
              <a:t>19/06/2018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76749-3012-432E-B639-F2C3265AB262}" type="datetime1">
              <a:rPr lang="it-IT" smtClean="0"/>
              <a:t>19/06/2018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D3D2-C998-467E-A24A-A75E5C8B90B2}" type="datetime1">
              <a:rPr lang="it-IT" smtClean="0"/>
              <a:t>19/06/2018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B4192-A4CC-438F-B1E9-28805D08A2B5}" type="datetime1">
              <a:rPr lang="it-IT" smtClean="0"/>
              <a:t>19/06/2018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533BBA-8A98-4B8B-82AB-022968484419}" type="datetime1">
              <a:rPr lang="it-IT" smtClean="0"/>
              <a:t>19/06/2018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0E8F57-9BE3-4174-81C3-DE25D7455C26}" type="datetime1">
              <a:rPr lang="it-IT" smtClean="0"/>
              <a:t>19/06/2018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EA77DB-73AE-49A1-B7BC-90C2920DD79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hyperlink" Target="https://www.merriam-webster.com/dictionary/valu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dictionnaires/francais/valeur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pie.org/Dictionnaire/Valeur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gr-did2.fmag.unict.it/Allegati/convegno%207-8-10-05/Schwartzpaper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alore_(economia)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hyperlink" Target="http://www.iuav.it/Ateneo1/docenti/architettu/docenti-a-/Raffaella-/materiali-/claSA-04-0/Lezioni-a-/Principi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erc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rezz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hyperlink" Target="https://whatis.techtarget.com/definition/cost-pric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g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ubblica.i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vocabolario/valore_(Sinonimi-e-Contrari)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262356"/>
            <a:ext cx="7772400" cy="102262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&amp; Valori</a:t>
            </a:r>
            <a:endParaRPr lang="it-IT" sz="6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2376" y="3429000"/>
            <a:ext cx="7772400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it-IT" b="1" dirty="0" smtClean="0">
              <a:solidFill>
                <a:srgbClr val="C00000"/>
              </a:solidFill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inter-disciplinare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progress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svolta con la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3^ G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coordinata dal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Ermete Ferraro </a:t>
            </a:r>
            <a:endParaRPr lang="it-I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692696"/>
            <a:ext cx="61926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Scuola Secondaria Statale di 1° gr. </a:t>
            </a:r>
            <a:r>
              <a:rPr lang="it-IT" sz="2400" b="1" dirty="0" smtClean="0">
                <a:solidFill>
                  <a:srgbClr val="0070C0"/>
                </a:solidFill>
              </a:rPr>
              <a:t>«</a:t>
            </a:r>
            <a:r>
              <a:rPr lang="it-IT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VIALE DELLE ACACIE</a:t>
            </a:r>
            <a:r>
              <a:rPr lang="it-IT" sz="2400" b="1" dirty="0" smtClean="0">
                <a:solidFill>
                  <a:srgbClr val="0070C0"/>
                </a:solidFill>
              </a:rPr>
              <a:t>»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</a:rPr>
              <a:t>NAPOLI</a:t>
            </a:r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 A.S. 2017-18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1591266" cy="16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4437112"/>
            <a:ext cx="4104456" cy="146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63" y="4392629"/>
            <a:ext cx="1532089" cy="153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asellaDiTesto 9"/>
          <p:cNvSpPr txBox="1"/>
          <p:nvPr/>
        </p:nvSpPr>
        <p:spPr>
          <a:xfrm>
            <a:off x="1335185" y="6309320"/>
            <a:ext cx="590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Copyright, 2018, by Ermete Ferraro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33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5" y="4317665"/>
            <a:ext cx="3528392" cy="2520280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10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43829981"/>
              </p:ext>
            </p:extLst>
          </p:nvPr>
        </p:nvGraphicFramePr>
        <p:xfrm>
          <a:off x="4139952" y="548680"/>
          <a:ext cx="44644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07979207"/>
              </p:ext>
            </p:extLst>
          </p:nvPr>
        </p:nvGraphicFramePr>
        <p:xfrm>
          <a:off x="4067944" y="3284984"/>
          <a:ext cx="44644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umetto 1 5"/>
          <p:cNvSpPr/>
          <p:nvPr/>
        </p:nvSpPr>
        <p:spPr>
          <a:xfrm>
            <a:off x="683568" y="1124744"/>
            <a:ext cx="3240360" cy="2952328"/>
          </a:xfrm>
          <a:prstGeom prst="wedgeRectCallout">
            <a:avLst>
              <a:gd name="adj1" fmla="val -30740"/>
              <a:gd name="adj2" fmla="val 7038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1268760"/>
            <a:ext cx="2952328" cy="280076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Dal confronto tra i tre dizionari della lingua italiana emerge che la parola ‘VALORE’ assume significati molto diversi, in ambiti differenti. In alcuni casi l’apprezzamento è solo positivo (+); in altri è variabile (+/-). In altri ancora è neutro (=)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176331" y="2924945"/>
            <a:ext cx="411893" cy="3335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83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2786795741"/>
              </p:ext>
            </p:extLst>
          </p:nvPr>
        </p:nvGraphicFramePr>
        <p:xfrm>
          <a:off x="467544" y="404664"/>
          <a:ext cx="51845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umetto 3 3"/>
          <p:cNvSpPr/>
          <p:nvPr/>
        </p:nvSpPr>
        <p:spPr>
          <a:xfrm>
            <a:off x="5652118" y="1268760"/>
            <a:ext cx="3289465" cy="2179038"/>
          </a:xfrm>
          <a:prstGeom prst="wedgeEllipseCallout">
            <a:avLst>
              <a:gd name="adj1" fmla="val -43513"/>
              <a:gd name="adj2" fmla="val 9154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796135" y="1988840"/>
            <a:ext cx="300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PERCIO’ QUANDO PARLIAMO DI ‘VALORE’  CI RIFERIAMO A COSE ASSAI DIVERSE: DAL </a:t>
            </a:r>
            <a:r>
              <a:rPr lang="it-IT" sz="1200" b="1" i="1" dirty="0" smtClean="0">
                <a:solidFill>
                  <a:schemeClr val="bg1"/>
                </a:solidFill>
              </a:rPr>
              <a:t>CORAGGIO</a:t>
            </a:r>
            <a:r>
              <a:rPr lang="it-IT" sz="1200" b="1" dirty="0" smtClean="0">
                <a:solidFill>
                  <a:schemeClr val="bg1"/>
                </a:solidFill>
              </a:rPr>
              <a:t> ALLA </a:t>
            </a:r>
            <a:r>
              <a:rPr lang="it-IT" sz="1200" b="1" i="1" dirty="0" smtClean="0">
                <a:solidFill>
                  <a:schemeClr val="bg1"/>
                </a:solidFill>
              </a:rPr>
              <a:t>VALIDITA’</a:t>
            </a:r>
            <a:r>
              <a:rPr lang="it-IT" sz="1200" b="1" dirty="0" smtClean="0">
                <a:solidFill>
                  <a:schemeClr val="bg1"/>
                </a:solidFill>
              </a:rPr>
              <a:t>; DAL </a:t>
            </a:r>
            <a:r>
              <a:rPr lang="it-IT" sz="1200" b="1" i="1" dirty="0" smtClean="0">
                <a:solidFill>
                  <a:schemeClr val="bg1"/>
                </a:solidFill>
              </a:rPr>
              <a:t>PREZZO</a:t>
            </a:r>
            <a:r>
              <a:rPr lang="it-IT" sz="1200" b="1" dirty="0" smtClean="0">
                <a:solidFill>
                  <a:schemeClr val="bg1"/>
                </a:solidFill>
              </a:rPr>
              <a:t> ALL’</a:t>
            </a:r>
            <a:r>
              <a:rPr lang="it-IT" sz="1200" b="1" i="1" dirty="0" smtClean="0">
                <a:solidFill>
                  <a:schemeClr val="bg1"/>
                </a:solidFill>
              </a:rPr>
              <a:t>IMPORTANZA</a:t>
            </a:r>
            <a:r>
              <a:rPr lang="it-IT" sz="1200" b="1" dirty="0" smtClean="0">
                <a:solidFill>
                  <a:schemeClr val="bg1"/>
                </a:solidFill>
              </a:rPr>
              <a:t>; DALLA </a:t>
            </a:r>
            <a:r>
              <a:rPr lang="it-IT" sz="1200" b="1" i="1" dirty="0" smtClean="0">
                <a:solidFill>
                  <a:schemeClr val="bg1"/>
                </a:solidFill>
              </a:rPr>
              <a:t>QUALITA’</a:t>
            </a:r>
            <a:r>
              <a:rPr lang="it-IT" sz="1200" b="1" dirty="0" smtClean="0">
                <a:solidFill>
                  <a:schemeClr val="bg1"/>
                </a:solidFill>
              </a:rPr>
              <a:t> ALLA </a:t>
            </a:r>
            <a:r>
              <a:rPr lang="it-IT" sz="1200" b="1" i="1" dirty="0" smtClean="0">
                <a:solidFill>
                  <a:schemeClr val="bg1"/>
                </a:solidFill>
              </a:rPr>
              <a:t>QUANTITA’</a:t>
            </a:r>
            <a:r>
              <a:rPr lang="it-IT" sz="1200" b="1" dirty="0" smtClean="0">
                <a:solidFill>
                  <a:schemeClr val="bg1"/>
                </a:solidFill>
              </a:rPr>
              <a:t>…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Fumetto 3 7"/>
          <p:cNvSpPr/>
          <p:nvPr/>
        </p:nvSpPr>
        <p:spPr>
          <a:xfrm>
            <a:off x="539552" y="4293096"/>
            <a:ext cx="3074640" cy="1728192"/>
          </a:xfrm>
          <a:prstGeom prst="wedgeEllipseCallout">
            <a:avLst>
              <a:gd name="adj1" fmla="val 101607"/>
              <a:gd name="adj2" fmla="val -1114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4608130"/>
            <a:ext cx="2736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ECCO PERCHE’ DOBBIAMO AVERE LE IDEE CHIARE SU CIO’ CHE DICIAMO, FACENDO ATTENZIONE AL SENSO VERO DEL NOSTRO DISCORSO…</a:t>
            </a:r>
            <a:endParaRPr lang="it-IT" sz="12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312368" cy="23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4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7" y="-41088"/>
            <a:ext cx="1728192" cy="153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445957" y="1412776"/>
            <a:ext cx="7992888" cy="48167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Value</a:t>
            </a:r>
            <a:r>
              <a:rPr lang="en-US" sz="2000" b="1" i="1" dirty="0" smtClean="0"/>
              <a:t> </a:t>
            </a:r>
            <a:r>
              <a:rPr lang="en-US" sz="1700" b="1" dirty="0" smtClean="0"/>
              <a:t>noun  </a:t>
            </a:r>
            <a:r>
              <a:rPr lang="en-US" sz="1700" b="1" dirty="0" err="1"/>
              <a:t>val·ue</a:t>
            </a:r>
            <a:r>
              <a:rPr lang="en-US" sz="1700" b="1" dirty="0"/>
              <a:t>  \ ˈ</a:t>
            </a:r>
            <a:r>
              <a:rPr lang="en-US" sz="1700" b="1" dirty="0" err="1"/>
              <a:t>val</a:t>
            </a:r>
            <a:r>
              <a:rPr lang="en-US" sz="1700" b="1" dirty="0"/>
              <a:t>-(ˌ)</a:t>
            </a:r>
            <a:r>
              <a:rPr lang="en-US" sz="1700" b="1" dirty="0" err="1"/>
              <a:t>yü</a:t>
            </a:r>
            <a:r>
              <a:rPr lang="en-US" sz="1700" b="1" dirty="0"/>
              <a:t> \</a:t>
            </a:r>
          </a:p>
          <a:p>
            <a:endParaRPr lang="en-US" sz="1700" b="1" dirty="0" smtClean="0"/>
          </a:p>
          <a:p>
            <a:r>
              <a:rPr lang="en-US" sz="1700" b="1" dirty="0" smtClean="0"/>
              <a:t>Definition </a:t>
            </a:r>
            <a:r>
              <a:rPr lang="en-US" sz="1700" b="1" dirty="0"/>
              <a:t>of value</a:t>
            </a:r>
          </a:p>
          <a:p>
            <a:r>
              <a:rPr lang="en-US" sz="1700" b="1" dirty="0">
                <a:solidFill>
                  <a:srgbClr val="FF0000"/>
                </a:solidFill>
              </a:rPr>
              <a:t>1 </a:t>
            </a:r>
            <a:r>
              <a:rPr lang="en-US" sz="1700" b="1" dirty="0"/>
              <a:t>: the monetary worth of something </a:t>
            </a:r>
            <a:r>
              <a:rPr lang="en-US" sz="1700" dirty="0"/>
              <a:t>: market price</a:t>
            </a:r>
          </a:p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/>
              <a:t> : a fair return or equivalent in goods, services, or money </a:t>
            </a:r>
            <a:r>
              <a:rPr lang="en-US" sz="1700" dirty="0"/>
              <a:t>for something exchanged</a:t>
            </a:r>
          </a:p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/>
              <a:t> : relative worth, utility, or importance </a:t>
            </a:r>
            <a:r>
              <a:rPr lang="en-US" sz="1700" dirty="0"/>
              <a:t>a good value at the price the value of base stealing in baseball had nothing of value to say</a:t>
            </a:r>
          </a:p>
          <a:p>
            <a:r>
              <a:rPr lang="en-US" sz="1700" b="1" dirty="0">
                <a:solidFill>
                  <a:srgbClr val="FF0000"/>
                </a:solidFill>
              </a:rPr>
              <a:t>4 </a:t>
            </a:r>
            <a:r>
              <a:rPr lang="en-US" sz="1700" b="1" dirty="0"/>
              <a:t>: </a:t>
            </a:r>
            <a:r>
              <a:rPr lang="en-US" sz="1700" b="1" dirty="0" smtClean="0"/>
              <a:t>a </a:t>
            </a:r>
            <a:r>
              <a:rPr lang="en-US" sz="1700" b="1" dirty="0"/>
              <a:t>principle or </a:t>
            </a:r>
            <a:r>
              <a:rPr lang="en-US" sz="1700" b="1" dirty="0" smtClean="0"/>
              <a:t>quality </a:t>
            </a:r>
            <a:r>
              <a:rPr lang="en-US" sz="1700" b="1" dirty="0"/>
              <a:t>intrinsically valuable or desirable</a:t>
            </a:r>
          </a:p>
          <a:p>
            <a:r>
              <a:rPr lang="en-US" sz="1700" dirty="0"/>
              <a:t>sought material values instead of human </a:t>
            </a:r>
            <a:r>
              <a:rPr lang="en-US" sz="1700" dirty="0" smtClean="0"/>
              <a:t>values</a:t>
            </a:r>
            <a:endParaRPr lang="en-US" sz="1700" dirty="0"/>
          </a:p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/>
              <a:t> : a numerical quantity that is assigned or </a:t>
            </a:r>
            <a:r>
              <a:rPr lang="en-US" sz="1700" b="1" dirty="0" smtClean="0"/>
              <a:t>is determined </a:t>
            </a:r>
            <a:r>
              <a:rPr lang="en-US" sz="1700" b="1" dirty="0"/>
              <a:t>by calculation or measurement </a:t>
            </a:r>
            <a:r>
              <a:rPr lang="en-US" sz="1700" dirty="0"/>
              <a:t>let x take on positive </a:t>
            </a:r>
            <a:r>
              <a:rPr lang="en-US" sz="1700" dirty="0" smtClean="0"/>
              <a:t>values, </a:t>
            </a:r>
            <a:r>
              <a:rPr lang="en-US" sz="1700" dirty="0"/>
              <a:t>a value for the age of the earth</a:t>
            </a:r>
          </a:p>
          <a:p>
            <a:r>
              <a:rPr lang="en-US" sz="1700" b="1" dirty="0">
                <a:solidFill>
                  <a:srgbClr val="FF0000"/>
                </a:solidFill>
              </a:rPr>
              <a:t>6</a:t>
            </a:r>
            <a:r>
              <a:rPr lang="en-US" sz="1700" b="1" dirty="0"/>
              <a:t> : the relative duration of a musical note</a:t>
            </a:r>
          </a:p>
          <a:p>
            <a:r>
              <a:rPr lang="en-US" sz="1700" b="1" dirty="0" smtClean="0">
                <a:solidFill>
                  <a:srgbClr val="FF0000"/>
                </a:solidFill>
              </a:rPr>
              <a:t>7</a:t>
            </a:r>
            <a:r>
              <a:rPr lang="en-US" sz="1700" b="1" dirty="0" smtClean="0"/>
              <a:t> </a:t>
            </a:r>
            <a:r>
              <a:rPr lang="en-US" sz="1700" b="1" dirty="0"/>
              <a:t>: relative lightness or darkness of a color </a:t>
            </a:r>
            <a:r>
              <a:rPr lang="en-US" sz="1700" dirty="0"/>
              <a:t>: </a:t>
            </a:r>
            <a:r>
              <a:rPr lang="en-US" sz="1700" dirty="0" smtClean="0"/>
              <a:t>luminosity</a:t>
            </a:r>
          </a:p>
          <a:p>
            <a:endParaRPr lang="en-US" sz="1600" b="1" dirty="0" smtClean="0">
              <a:solidFill>
                <a:srgbClr val="FF0000"/>
              </a:solidFill>
              <a:hlinkClick r:id="rId4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en-US" sz="1600" b="1" dirty="0">
                <a:solidFill>
                  <a:srgbClr val="FF0000"/>
                </a:solidFill>
                <a:hlinkClick r:id="rId4"/>
              </a:rPr>
              <a:t>://www.merriam-webster.com/dictionary/value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endParaRPr lang="en-US" sz="1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12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29" y="1412776"/>
            <a:ext cx="1152128" cy="11521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51720" y="748735"/>
            <a:ext cx="67687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Lo stesso si rileva anche nella lingua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INGLESE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2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6928" y="476672"/>
            <a:ext cx="8208912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u="sng" dirty="0" smtClean="0">
              <a:solidFill>
                <a:srgbClr val="FF0000"/>
              </a:solidFill>
            </a:endParaRPr>
          </a:p>
          <a:p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From </a:t>
            </a:r>
            <a:r>
              <a:rPr lang="en-US" sz="1600" b="1" i="1" u="sng" dirty="0">
                <a:solidFill>
                  <a:srgbClr val="FF0000"/>
                </a:solidFill>
              </a:rPr>
              <a:t>Wikipedia</a:t>
            </a:r>
            <a:r>
              <a:rPr lang="en-US" sz="1600" b="1" u="sng" dirty="0">
                <a:solidFill>
                  <a:srgbClr val="FF0000"/>
                </a:solidFill>
              </a:rPr>
              <a:t>, the free </a:t>
            </a:r>
            <a:r>
              <a:rPr lang="en-US" sz="1600" b="1" u="sng" dirty="0" smtClean="0">
                <a:solidFill>
                  <a:srgbClr val="FF0000"/>
                </a:solidFill>
              </a:rPr>
              <a:t>encyclopedia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Value </a:t>
            </a:r>
            <a:r>
              <a:rPr lang="en-US" sz="1600" b="1" dirty="0"/>
              <a:t>or </a:t>
            </a:r>
            <a:r>
              <a:rPr lang="en-US" b="1" i="1" dirty="0">
                <a:solidFill>
                  <a:srgbClr val="FF0000"/>
                </a:solidFill>
              </a:rPr>
              <a:t>values</a:t>
            </a:r>
            <a:r>
              <a:rPr lang="en-US" b="1" i="1" dirty="0"/>
              <a:t> </a:t>
            </a:r>
            <a:r>
              <a:rPr lang="en-US" sz="1600" b="1" dirty="0"/>
              <a:t>may refer to</a:t>
            </a:r>
            <a:r>
              <a:rPr lang="en-US" sz="1600" b="1" dirty="0" smtClean="0"/>
              <a:t>:</a:t>
            </a:r>
          </a:p>
          <a:p>
            <a:endParaRPr lang="en-US" sz="1600" b="1" dirty="0"/>
          </a:p>
          <a:p>
            <a:endParaRPr lang="en-US" sz="1600" b="1" u="sng" dirty="0" smtClean="0">
              <a:solidFill>
                <a:srgbClr val="FF0000"/>
              </a:solidFill>
            </a:endParaRP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(ethics</a:t>
            </a:r>
            <a:r>
              <a:rPr lang="en-US" sz="1600" b="1" u="sng" dirty="0">
                <a:solidFill>
                  <a:srgbClr val="FF0000"/>
                </a:solidFill>
              </a:rPr>
              <a:t>)</a:t>
            </a:r>
            <a:r>
              <a:rPr lang="en-US" sz="1600" b="1" u="sng" dirty="0"/>
              <a:t>, </a:t>
            </a:r>
            <a:r>
              <a:rPr lang="en-US" sz="1600" dirty="0"/>
              <a:t>it may be described </a:t>
            </a:r>
            <a:r>
              <a:rPr lang="en-US" sz="1600" b="1" dirty="0"/>
              <a:t>as treating actions themselves as abstract objects, putting value to </a:t>
            </a:r>
            <a:r>
              <a:rPr lang="en-US" sz="1600" b="1" dirty="0" smtClean="0"/>
              <a:t>them. </a:t>
            </a:r>
            <a:r>
              <a:rPr lang="en-US" sz="1600" dirty="0" smtClean="0"/>
              <a:t>Social </a:t>
            </a:r>
            <a:r>
              <a:rPr lang="en-US" sz="1600" dirty="0"/>
              <a:t>imaginary is the </a:t>
            </a:r>
            <a:r>
              <a:rPr lang="en-US" sz="1600" b="1" dirty="0"/>
              <a:t>set of values,</a:t>
            </a:r>
            <a:r>
              <a:rPr lang="en-US" sz="1600" dirty="0"/>
              <a:t> institutions, laws, and symbols common to a particular social group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(economics</a:t>
            </a:r>
            <a:r>
              <a:rPr lang="en-US" sz="1600" b="1" u="sng" dirty="0">
                <a:solidFill>
                  <a:srgbClr val="FF0000"/>
                </a:solidFill>
              </a:rPr>
              <a:t>), </a:t>
            </a:r>
            <a:r>
              <a:rPr lang="en-US" sz="1600" dirty="0"/>
              <a:t>a measure of the </a:t>
            </a:r>
            <a:r>
              <a:rPr lang="en-US" sz="1600" b="1" dirty="0"/>
              <a:t>benefit that may be gained from goods or </a:t>
            </a:r>
            <a:r>
              <a:rPr lang="en-US" sz="1600" b="1" dirty="0" smtClean="0"/>
              <a:t>service</a:t>
            </a:r>
            <a:r>
              <a:rPr lang="en-US" sz="1600" dirty="0" smtClean="0"/>
              <a:t> . Theory </a:t>
            </a:r>
            <a:r>
              <a:rPr lang="en-US" sz="1600" dirty="0"/>
              <a:t>of value &gt;</a:t>
            </a:r>
            <a:r>
              <a:rPr lang="en-US" sz="1600" dirty="0" smtClean="0"/>
              <a:t> </a:t>
            </a:r>
            <a:r>
              <a:rPr lang="en-US" sz="1600" dirty="0"/>
              <a:t>the study of the </a:t>
            </a:r>
            <a:r>
              <a:rPr lang="en-US" sz="1600" b="1" dirty="0"/>
              <a:t>concept of economic </a:t>
            </a:r>
            <a:r>
              <a:rPr lang="en-US" sz="1600" b="1" dirty="0" smtClean="0"/>
              <a:t>value.</a:t>
            </a:r>
            <a:endParaRPr lang="en-US" sz="1600" b="1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u="sng" dirty="0" smtClean="0">
                <a:solidFill>
                  <a:srgbClr val="FF0000"/>
                </a:solidFill>
              </a:rPr>
              <a:t>marketing</a:t>
            </a:r>
            <a:r>
              <a:rPr lang="en-US" sz="1600" b="1" dirty="0">
                <a:solidFill>
                  <a:srgbClr val="FF0000"/>
                </a:solidFill>
              </a:rPr>
              <a:t>), </a:t>
            </a:r>
            <a:r>
              <a:rPr lang="en-US" sz="1600" dirty="0"/>
              <a:t>the </a:t>
            </a:r>
            <a:r>
              <a:rPr lang="en-US" sz="1600" b="1" dirty="0"/>
              <a:t>difference between a customer's evaluation of benefits and </a:t>
            </a:r>
            <a:r>
              <a:rPr lang="en-US" sz="1600" b="1" dirty="0" smtClean="0"/>
              <a:t>costs</a:t>
            </a:r>
            <a:r>
              <a:rPr lang="en-US" sz="1600" dirty="0" smtClean="0"/>
              <a:t> &gt; Value </a:t>
            </a:r>
            <a:r>
              <a:rPr lang="en-US" sz="1600" dirty="0"/>
              <a:t>investing, an </a:t>
            </a:r>
            <a:r>
              <a:rPr lang="en-US" sz="1600" b="1" dirty="0"/>
              <a:t>investment </a:t>
            </a:r>
            <a:r>
              <a:rPr lang="en-US" sz="1600" b="1" dirty="0" smtClean="0"/>
              <a:t>paradigm.</a:t>
            </a:r>
            <a:endParaRPr lang="en-US" sz="1600" b="1" dirty="0"/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(art)</a:t>
            </a:r>
            <a:r>
              <a:rPr lang="en-US" sz="1600" b="1" u="sng" dirty="0" smtClean="0"/>
              <a:t> </a:t>
            </a:r>
            <a:r>
              <a:rPr lang="en-US" sz="1600" dirty="0" smtClean="0"/>
              <a:t>Value</a:t>
            </a:r>
            <a:r>
              <a:rPr lang="en-US" sz="1600" dirty="0"/>
              <a:t>, also known as lightness or tone, </a:t>
            </a:r>
            <a:r>
              <a:rPr lang="en-US" sz="1600" b="1" dirty="0"/>
              <a:t>a representation of variation in the perception of a color </a:t>
            </a:r>
            <a:r>
              <a:rPr lang="en-US" sz="1600" dirty="0"/>
              <a:t>or color space's </a:t>
            </a:r>
            <a:r>
              <a:rPr lang="en-US" sz="1600" dirty="0" smtClean="0"/>
              <a:t>brightness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(computer </a:t>
            </a:r>
            <a:r>
              <a:rPr lang="en-US" sz="1600" b="1" u="sng" dirty="0">
                <a:solidFill>
                  <a:srgbClr val="FF0000"/>
                </a:solidFill>
              </a:rPr>
              <a:t>science)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/>
              <a:t>an expression that implies no (further) (mathematical) processing; a "normal form"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(mathematics</a:t>
            </a:r>
            <a:r>
              <a:rPr lang="en-US" sz="1600" b="1" u="sng" dirty="0">
                <a:solidFill>
                  <a:srgbClr val="FF0000"/>
                </a:solidFill>
              </a:rPr>
              <a:t>), </a:t>
            </a:r>
            <a:r>
              <a:rPr lang="en-US" sz="1600" dirty="0"/>
              <a:t>a property such as </a:t>
            </a:r>
            <a:r>
              <a:rPr lang="en-US" sz="1600" b="1" dirty="0"/>
              <a:t>number assigned to or calculated for a variable,</a:t>
            </a:r>
            <a:r>
              <a:rPr lang="en-US" sz="1600" dirty="0"/>
              <a:t> constant or expression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(semiotics</a:t>
            </a:r>
            <a:r>
              <a:rPr lang="en-US" sz="1600" b="1" u="sng" dirty="0">
                <a:solidFill>
                  <a:srgbClr val="FF0000"/>
                </a:solidFill>
              </a:rPr>
              <a:t>)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en-US" sz="1600" b="1" u="sng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the </a:t>
            </a:r>
            <a:r>
              <a:rPr lang="en-US" sz="1600" b="1" dirty="0"/>
              <a:t>significance, purpose and/or meaning of a symbol </a:t>
            </a:r>
            <a:r>
              <a:rPr lang="en-US" sz="1600" dirty="0"/>
              <a:t>as determined or affected by other symbols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(music),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Note </a:t>
            </a:r>
            <a:r>
              <a:rPr lang="en-US" sz="1600" dirty="0"/>
              <a:t>value, the relative duration of a musical </a:t>
            </a:r>
            <a:r>
              <a:rPr lang="en-US" sz="1600" dirty="0" smtClean="0"/>
              <a:t>note</a:t>
            </a:r>
            <a:endParaRPr lang="en-US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8640" y="6116971"/>
            <a:ext cx="457200" cy="365125"/>
          </a:xfrm>
        </p:spPr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13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11" y="476672"/>
            <a:ext cx="1300346" cy="149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50"/>
            <a:ext cx="17256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8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mtClean="0"/>
              <a:t>14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72117"/>
            <a:ext cx="8352928" cy="55399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valeur</a:t>
            </a:r>
            <a:r>
              <a:rPr lang="fr-FR" b="1" dirty="0"/>
              <a:t> </a:t>
            </a:r>
            <a:r>
              <a:rPr lang="fr-FR" dirty="0" err="1"/>
              <a:t>n.f</a:t>
            </a:r>
            <a:r>
              <a:rPr lang="fr-FR" dirty="0"/>
              <a:t>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dirty="0" smtClean="0"/>
              <a:t>. </a:t>
            </a:r>
            <a:r>
              <a:rPr lang="fr-FR" sz="1400" b="1" dirty="0" smtClean="0"/>
              <a:t>Ce </a:t>
            </a:r>
            <a:r>
              <a:rPr lang="fr-FR" sz="1400" b="1" dirty="0"/>
              <a:t>que vaut un objet susceptible d'être échangé, vendu</a:t>
            </a:r>
            <a:r>
              <a:rPr lang="fr-FR" sz="1400" dirty="0"/>
              <a:t>, et en particulier, son prix </a:t>
            </a:r>
            <a:r>
              <a:rPr lang="fr-FR" sz="1400" b="1" dirty="0" smtClean="0">
                <a:solidFill>
                  <a:srgbClr val="FF0000"/>
                </a:solidFill>
              </a:rPr>
              <a:t>2.</a:t>
            </a:r>
            <a:r>
              <a:rPr lang="fr-FR" sz="1400" dirty="0" smtClean="0"/>
              <a:t> </a:t>
            </a:r>
            <a:r>
              <a:rPr lang="fr-FR" sz="1400" b="1" dirty="0" smtClean="0"/>
              <a:t>Équivalent </a:t>
            </a:r>
            <a:r>
              <a:rPr lang="fr-FR" sz="1400" b="1" dirty="0"/>
              <a:t>d'une quantité </a:t>
            </a:r>
            <a:r>
              <a:rPr lang="fr-FR" sz="1400" dirty="0"/>
              <a:t>: Ajoutez la valeur de deux cuillerées de rhum.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3. </a:t>
            </a:r>
            <a:r>
              <a:rPr lang="fr-FR" sz="1400" b="1" dirty="0" smtClean="0"/>
              <a:t>Mesure </a:t>
            </a:r>
            <a:r>
              <a:rPr lang="fr-FR" sz="1400" b="1" dirty="0"/>
              <a:t>conventionnelle attachée </a:t>
            </a:r>
            <a:r>
              <a:rPr lang="fr-FR" sz="1400" b="1" dirty="0" smtClean="0"/>
              <a:t>à </a:t>
            </a:r>
            <a:r>
              <a:rPr lang="fr-FR" sz="1400" b="1" dirty="0"/>
              <a:t>un symbole, à un </a:t>
            </a:r>
            <a:r>
              <a:rPr lang="fr-FR" sz="1400" b="1" dirty="0" smtClean="0"/>
              <a:t>signe</a:t>
            </a:r>
            <a:r>
              <a:rPr lang="fr-FR" sz="1400" dirty="0" smtClean="0"/>
              <a:t>: valeur </a:t>
            </a:r>
            <a:r>
              <a:rPr lang="fr-FR" sz="1400" dirty="0"/>
              <a:t>des </a:t>
            </a:r>
            <a:r>
              <a:rPr lang="fr-FR" sz="1400" dirty="0" smtClean="0"/>
              <a:t>cartes à j.</a:t>
            </a:r>
            <a:endParaRPr lang="fr-FR" sz="1400" dirty="0"/>
          </a:p>
          <a:p>
            <a:r>
              <a:rPr lang="fr-FR" sz="1400" b="1" dirty="0" smtClean="0">
                <a:solidFill>
                  <a:srgbClr val="FF0000"/>
                </a:solidFill>
              </a:rPr>
              <a:t>4. </a:t>
            </a:r>
            <a:r>
              <a:rPr lang="fr-FR" sz="1400" b="1" dirty="0" smtClean="0"/>
              <a:t>Ce </a:t>
            </a:r>
            <a:r>
              <a:rPr lang="fr-FR" sz="1400" b="1" dirty="0"/>
              <a:t>par quoi quelqu'un est digne d'estime sur le plan moral, intellectuel, </a:t>
            </a:r>
            <a:r>
              <a:rPr lang="fr-FR" sz="1400" b="1" dirty="0" smtClean="0"/>
              <a:t>professionnel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5. </a:t>
            </a:r>
            <a:r>
              <a:rPr lang="fr-FR" sz="1400" b="1" dirty="0" smtClean="0"/>
              <a:t>Littéraire</a:t>
            </a:r>
            <a:r>
              <a:rPr lang="fr-FR" sz="1400" b="1" dirty="0"/>
              <a:t>. Courage, vaillance guerrière</a:t>
            </a:r>
            <a:r>
              <a:rPr lang="fr-FR" sz="1400" dirty="0"/>
              <a:t>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6.</a:t>
            </a:r>
            <a:r>
              <a:rPr lang="fr-FR" sz="1400" dirty="0" smtClean="0"/>
              <a:t> </a:t>
            </a:r>
            <a:r>
              <a:rPr lang="fr-FR" sz="1400" b="1" dirty="0" smtClean="0"/>
              <a:t>Caractère </a:t>
            </a:r>
            <a:r>
              <a:rPr lang="fr-FR" sz="1400" b="1" dirty="0"/>
              <a:t>de ce qui remplit les conditions requises pour être valable </a:t>
            </a:r>
            <a:r>
              <a:rPr lang="fr-FR" sz="1400" dirty="0"/>
              <a:t>: Sans signature, cet acte n'a aucune valeur.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7. </a:t>
            </a:r>
            <a:r>
              <a:rPr lang="fr-FR" sz="1400" b="1" dirty="0" smtClean="0"/>
              <a:t>Caractère </a:t>
            </a:r>
            <a:r>
              <a:rPr lang="fr-FR" sz="1400" b="1" dirty="0"/>
              <a:t>de ce qui produit l'effet voulu </a:t>
            </a:r>
            <a:r>
              <a:rPr lang="fr-FR" sz="1400" dirty="0"/>
              <a:t>: Valeur d'une méthode.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8. </a:t>
            </a:r>
            <a:r>
              <a:rPr lang="fr-FR" sz="1400" b="1" dirty="0" smtClean="0"/>
              <a:t>Importance</a:t>
            </a:r>
            <a:r>
              <a:rPr lang="fr-FR" sz="1400" b="1" dirty="0"/>
              <a:t>, prix attaché subjectivement à quelque chose </a:t>
            </a:r>
            <a:r>
              <a:rPr lang="fr-FR" sz="1400" dirty="0"/>
              <a:t>: Attacher de la valeur à des souvenirs de famille.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9. </a:t>
            </a:r>
            <a:r>
              <a:rPr lang="fr-FR" sz="1400" b="1" dirty="0" smtClean="0"/>
              <a:t>Ce </a:t>
            </a:r>
            <a:r>
              <a:rPr lang="fr-FR" sz="1400" b="1" dirty="0"/>
              <a:t>qui est posé comme vrai, beau, bien, d'un point de vue personnel ou selon les critères d'une société et qui est donné comme un idéal à </a:t>
            </a:r>
            <a:r>
              <a:rPr lang="fr-FR" sz="1400" b="1" dirty="0" smtClean="0"/>
              <a:t>atteindre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10. </a:t>
            </a:r>
            <a:r>
              <a:rPr lang="fr-FR" sz="1400" b="1" dirty="0" smtClean="0"/>
              <a:t>Nuance </a:t>
            </a:r>
            <a:r>
              <a:rPr lang="fr-FR" sz="1400" b="1" dirty="0"/>
              <a:t>de sens que prend un mot dans la phrase considérée</a:t>
            </a:r>
            <a:r>
              <a:rPr lang="fr-FR" sz="1400" dirty="0"/>
              <a:t>, effet </a:t>
            </a:r>
            <a:r>
              <a:rPr lang="fr-FR" sz="1400" dirty="0" smtClean="0"/>
              <a:t>littéraire.</a:t>
            </a:r>
            <a:endParaRPr lang="fr-FR" sz="1400" dirty="0"/>
          </a:p>
          <a:p>
            <a:r>
              <a:rPr lang="fr-FR" sz="1400" b="1" dirty="0" smtClean="0">
                <a:solidFill>
                  <a:srgbClr val="FF0000"/>
                </a:solidFill>
              </a:rPr>
              <a:t>11</a:t>
            </a:r>
            <a:r>
              <a:rPr lang="fr-FR" sz="1400" dirty="0" smtClean="0"/>
              <a:t>. </a:t>
            </a:r>
            <a:r>
              <a:rPr lang="fr-FR" sz="1400" b="1" dirty="0" smtClean="0"/>
              <a:t>Beaux-arts </a:t>
            </a:r>
            <a:r>
              <a:rPr lang="fr-FR" sz="1400" b="1" dirty="0"/>
              <a:t>- Degré de clarté d'un </a:t>
            </a:r>
            <a:r>
              <a:rPr lang="fr-FR" sz="1400" b="1" dirty="0" smtClean="0"/>
              <a:t>ton d'une </a:t>
            </a:r>
            <a:r>
              <a:rPr lang="fr-FR" sz="1400" b="1" dirty="0"/>
              <a:t>peinture</a:t>
            </a:r>
            <a:r>
              <a:rPr lang="fr-FR" sz="1400" dirty="0"/>
              <a:t>. </a:t>
            </a:r>
            <a:endParaRPr lang="fr-FR" sz="1400" dirty="0" smtClean="0"/>
          </a:p>
          <a:p>
            <a:r>
              <a:rPr lang="fr-FR" sz="1400" b="1" dirty="0" smtClean="0">
                <a:solidFill>
                  <a:srgbClr val="FF0000"/>
                </a:solidFill>
              </a:rPr>
              <a:t>12.</a:t>
            </a:r>
            <a:r>
              <a:rPr lang="fr-FR" sz="1400" dirty="0" smtClean="0"/>
              <a:t> </a:t>
            </a:r>
            <a:r>
              <a:rPr lang="fr-FR" sz="1400" b="1" dirty="0" smtClean="0"/>
              <a:t>Linguistique </a:t>
            </a:r>
            <a:r>
              <a:rPr lang="fr-FR" sz="1400" b="1" dirty="0"/>
              <a:t>- </a:t>
            </a:r>
            <a:r>
              <a:rPr lang="fr-FR" sz="1400" b="1" dirty="0" smtClean="0"/>
              <a:t>signification </a:t>
            </a:r>
            <a:r>
              <a:rPr lang="fr-FR" sz="1400" b="1" dirty="0"/>
              <a:t>d'une unité linguistique telle qu'elle se dégage des positions relatives à cette unité à l'intérieur du système de la langue.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13. </a:t>
            </a:r>
            <a:r>
              <a:rPr lang="fr-FR" sz="1400" b="1" dirty="0" smtClean="0"/>
              <a:t>Mathématiques </a:t>
            </a:r>
            <a:r>
              <a:rPr lang="fr-FR" sz="1400" b="1" dirty="0"/>
              <a:t>- Pour une fonction</a:t>
            </a:r>
            <a:r>
              <a:rPr lang="fr-FR" sz="1400" dirty="0"/>
              <a:t> f en un point x0 image de x0 par f, quand elle existe, notée f (x0).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14.</a:t>
            </a:r>
            <a:r>
              <a:rPr lang="fr-FR" sz="1400" dirty="0" smtClean="0"/>
              <a:t> </a:t>
            </a:r>
            <a:r>
              <a:rPr lang="fr-FR" sz="1400" b="1" dirty="0" smtClean="0"/>
              <a:t>Musique </a:t>
            </a:r>
            <a:r>
              <a:rPr lang="fr-FR" sz="1400" b="1" dirty="0"/>
              <a:t>- Durée relative des figures de notes et de silences</a:t>
            </a:r>
            <a:r>
              <a:rPr lang="fr-FR" sz="1400" dirty="0" smtClean="0"/>
              <a:t>.</a:t>
            </a:r>
          </a:p>
          <a:p>
            <a:r>
              <a:rPr lang="fr-FR" sz="1400" dirty="0" smtClean="0"/>
              <a:t> </a:t>
            </a:r>
          </a:p>
          <a:p>
            <a:r>
              <a:rPr lang="fr-FR" sz="1400" b="1" dirty="0" smtClean="0">
                <a:hlinkClick r:id="rId3"/>
              </a:rPr>
              <a:t>http</a:t>
            </a:r>
            <a:r>
              <a:rPr lang="fr-FR" sz="1400" b="1" dirty="0">
                <a:hlinkClick r:id="rId3"/>
              </a:rPr>
              <a:t>://www.larousse.fr/dictionnaires/francais/valeur</a:t>
            </a:r>
            <a:r>
              <a:rPr lang="fr-FR" sz="1400" b="1" dirty="0" smtClean="0">
                <a:hlinkClick r:id="rId3"/>
              </a:rPr>
              <a:t>/</a:t>
            </a:r>
          </a:p>
          <a:p>
            <a:r>
              <a:rPr lang="fr-FR" sz="1400" b="1" dirty="0" smtClean="0">
                <a:hlinkClick r:id="rId3"/>
              </a:rPr>
              <a:t>80972#kOUiRZ8KuuVPjBuB.99</a:t>
            </a:r>
            <a:endParaRPr lang="fr-FR" sz="1400" b="1" dirty="0" smtClean="0"/>
          </a:p>
          <a:p>
            <a:endParaRPr lang="fr-FR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624"/>
            <a:ext cx="155679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471625" y="494673"/>
            <a:ext cx="532859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…ed anche nella lingua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FRANCESE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73216"/>
            <a:ext cx="1648550" cy="105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8268865" y="6525343"/>
            <a:ext cx="49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14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66277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6080" y="548680"/>
            <a:ext cx="8352927" cy="59708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/>
              <a:t>Définition de </a:t>
            </a:r>
            <a:r>
              <a:rPr lang="fr-FR" sz="2000" b="1" i="1" dirty="0" smtClean="0">
                <a:solidFill>
                  <a:srgbClr val="FF0000"/>
                </a:solidFill>
              </a:rPr>
              <a:t>valeur</a:t>
            </a:r>
          </a:p>
          <a:p>
            <a:r>
              <a:rPr lang="fr-FR" sz="1400" b="1" dirty="0" smtClean="0"/>
              <a:t>La </a:t>
            </a:r>
            <a:r>
              <a:rPr lang="fr-FR" sz="1400" b="1" dirty="0"/>
              <a:t>valeur est ce que représente quelqu'un ou quelque chose, quantitativement, financièrement, qualitativement ou symboliquement.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le </a:t>
            </a:r>
            <a:r>
              <a:rPr lang="fr-FR" sz="1400" b="1" dirty="0"/>
              <a:t>courage, la vaillance guerrière, la bravoure au combat, la hardiesse, la </a:t>
            </a:r>
            <a:r>
              <a:rPr lang="fr-FR" sz="1400" b="1" dirty="0" smtClean="0"/>
              <a:t>combativité.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la </a:t>
            </a:r>
            <a:r>
              <a:rPr lang="fr-FR" sz="1400" b="1" dirty="0"/>
              <a:t>mesure quantitative d'une grandeur physique</a:t>
            </a:r>
            <a:r>
              <a:rPr lang="fr-FR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l'importance</a:t>
            </a:r>
            <a:r>
              <a:rPr lang="fr-FR" sz="1400" b="1" dirty="0"/>
              <a:t>, le prix attaché à quelque chose par convention ou </a:t>
            </a:r>
            <a:r>
              <a:rPr lang="fr-FR" sz="1400" b="1" dirty="0" smtClean="0"/>
              <a:t>subjectivement</a:t>
            </a:r>
            <a:r>
              <a:rPr lang="fr-FR" sz="1400" dirty="0" smtClean="0"/>
              <a:t>. Ex </a:t>
            </a:r>
            <a:r>
              <a:rPr lang="fr-FR" sz="1400" dirty="0"/>
              <a:t>: la valeur d'une carte à jouer, un bibelot sans valeur.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l'appréciation </a:t>
            </a:r>
            <a:r>
              <a:rPr lang="fr-FR" sz="1400" b="1" dirty="0"/>
              <a:t>de la qualité d'une chose, d'une personne, ce qui la rend digne d'estime, sur le plan moral, intellectuel, </a:t>
            </a:r>
            <a:r>
              <a:rPr lang="fr-FR" sz="1400" b="1" dirty="0" smtClean="0"/>
              <a:t>professionnel</a:t>
            </a:r>
            <a:r>
              <a:rPr lang="fr-FR" sz="1400" dirty="0" smtClean="0"/>
              <a:t>. Ex: un </a:t>
            </a:r>
            <a:r>
              <a:rPr lang="fr-FR" sz="1400" dirty="0"/>
              <a:t>homme de valeur.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un </a:t>
            </a:r>
            <a:r>
              <a:rPr lang="fr-FR" sz="1400" b="1" dirty="0"/>
              <a:t>idéal à atteindre, une cause à défendre, une référence ou une règle morale, sociale, spirituelle ou esthétique d'une personne ou d'un groupe à un moment donné</a:t>
            </a:r>
            <a:r>
              <a:rPr lang="fr-FR" sz="1400" dirty="0"/>
              <a:t>. </a:t>
            </a:r>
            <a:r>
              <a:rPr lang="fr-FR" sz="1400" dirty="0" smtClean="0"/>
              <a:t>Ex </a:t>
            </a:r>
            <a:r>
              <a:rPr lang="fr-FR" sz="1400" dirty="0"/>
              <a:t>: le système de valeurs d'un parti </a:t>
            </a:r>
            <a:r>
              <a:rPr lang="fr-FR" sz="1400" dirty="0" smtClean="0"/>
              <a:t>politique.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ce </a:t>
            </a:r>
            <a:r>
              <a:rPr lang="fr-FR" sz="1400" b="1" dirty="0"/>
              <a:t>qui remplit les conditions </a:t>
            </a:r>
            <a:r>
              <a:rPr lang="fr-FR" sz="1400" b="1" dirty="0" smtClean="0"/>
              <a:t>pour </a:t>
            </a:r>
            <a:r>
              <a:rPr lang="fr-FR" sz="1400" b="1" dirty="0"/>
              <a:t>être valable, utile, efficace, valide</a:t>
            </a:r>
            <a:r>
              <a:rPr lang="fr-FR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en </a:t>
            </a:r>
            <a:r>
              <a:rPr lang="fr-FR" sz="1400" b="1" dirty="0"/>
              <a:t>économie, l'évaluation de quelque chose en fonction de son utilité sociale, de la quantité de travail nécessaire à sa </a:t>
            </a:r>
            <a:r>
              <a:rPr lang="fr-FR" sz="1400" b="1" dirty="0" smtClean="0"/>
              <a:t>production</a:t>
            </a:r>
            <a:r>
              <a:rPr lang="fr-FR" sz="1400" dirty="0" smtClean="0"/>
              <a:t>: </a:t>
            </a:r>
            <a:r>
              <a:rPr lang="fr-FR" sz="1400" dirty="0"/>
              <a:t>valeur d'usage, valeur ajoutée, valeur d'échange, valeur marchande, valeur nominale.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/>
              <a:t>La valeur perçue est à la valeur que revêt aux yeux des consommateurs un produit ou un service.</a:t>
            </a:r>
            <a:r>
              <a:rPr lang="fr-FR" sz="1400" dirty="0"/>
              <a:t> </a:t>
            </a:r>
            <a:r>
              <a:rPr lang="fr-FR" sz="1400" dirty="0" smtClean="0"/>
              <a:t>Ex </a:t>
            </a:r>
            <a:r>
              <a:rPr lang="fr-FR" sz="1400" dirty="0"/>
              <a:t>: une valeur mobilière de placement, une action, une obligation, une lettre de change,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en </a:t>
            </a:r>
            <a:r>
              <a:rPr lang="fr-FR" sz="1400" b="1" dirty="0"/>
              <a:t>musique, la durée d'une note</a:t>
            </a:r>
            <a:r>
              <a:rPr lang="fr-FR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en </a:t>
            </a:r>
            <a:r>
              <a:rPr lang="fr-FR" sz="1400" b="1" dirty="0"/>
              <a:t>mathématiques, la mesure d'une </a:t>
            </a:r>
            <a:r>
              <a:rPr lang="fr-FR" sz="1400" b="1" dirty="0" smtClean="0"/>
              <a:t>grandeur</a:t>
            </a:r>
            <a:r>
              <a:rPr lang="fr-FR" sz="1400" dirty="0" smtClean="0"/>
              <a:t>. Ex :la </a:t>
            </a:r>
            <a:r>
              <a:rPr lang="fr-FR" sz="1400" dirty="0"/>
              <a:t>valeur absolue</a:t>
            </a:r>
            <a:r>
              <a:rPr lang="fr-FR" sz="1400" dirty="0" smtClean="0"/>
              <a:t>.</a:t>
            </a:r>
          </a:p>
          <a:p>
            <a:r>
              <a:rPr lang="fr-FR" sz="1400" b="1" dirty="0" smtClean="0">
                <a:hlinkClick r:id="rId3"/>
              </a:rPr>
              <a:t> &gt;  http</a:t>
            </a:r>
            <a:r>
              <a:rPr lang="fr-FR" sz="1400" b="1" dirty="0">
                <a:hlinkClick r:id="rId3"/>
              </a:rPr>
              <a:t>://</a:t>
            </a:r>
            <a:r>
              <a:rPr lang="fr-FR" sz="1400" b="1" dirty="0" smtClean="0">
                <a:hlinkClick r:id="rId3"/>
              </a:rPr>
              <a:t>www.toupie.org/Dictionnaire/Valeur.htm</a:t>
            </a:r>
            <a:endParaRPr lang="fr-FR" sz="1400" b="1" dirty="0" smtClean="0"/>
          </a:p>
          <a:p>
            <a:endParaRPr lang="it-IT" sz="1400" b="1" i="1" dirty="0" smtClean="0"/>
          </a:p>
          <a:p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 smtClean="0">
                <a:solidFill>
                  <a:srgbClr val="FF0000"/>
                </a:solidFill>
              </a:rPr>
              <a:t>                                                 "</a:t>
            </a:r>
            <a:r>
              <a:rPr lang="it-IT" sz="2000" b="1" i="1" dirty="0" err="1" smtClean="0">
                <a:solidFill>
                  <a:srgbClr val="FF0000"/>
                </a:solidFill>
              </a:rPr>
              <a:t>Toupictionnaire</a:t>
            </a:r>
            <a:r>
              <a:rPr lang="it-IT" sz="2000" b="1" i="1" dirty="0" smtClean="0">
                <a:solidFill>
                  <a:srgbClr val="FF0000"/>
                </a:solidFill>
              </a:rPr>
              <a:t>«</a:t>
            </a:r>
          </a:p>
          <a:p>
            <a:endParaRPr lang="it-IT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5780"/>
            <a:ext cx="864097" cy="84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43670" cy="165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15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2^ parte: una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 dei valori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relative ai «</a:t>
            </a:r>
            <a:r>
              <a:rPr lang="it-IT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 umani fondamentali</a:t>
            </a:r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it-IT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16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9746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2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548680"/>
            <a:ext cx="8136904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di </a:t>
            </a:r>
            <a:r>
              <a:rPr lang="it-IT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Shalom </a:t>
            </a:r>
            <a:r>
              <a:rPr lang="it-IT" sz="1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Schwartz</a:t>
            </a:r>
            <a:r>
              <a:rPr lang="it-IT" sz="1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</a:t>
            </a:r>
            <a:r>
              <a:rPr lang="it-IT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</a:t>
            </a:r>
            <a:r>
              <a:rPr lang="it-IT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psicologica universale dei </a:t>
            </a:r>
            <a:r>
              <a:rPr lang="it-IT" sz="2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 </a:t>
            </a:r>
            <a:r>
              <a:rPr lang="it-IT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umani (</a:t>
            </a:r>
            <a:r>
              <a:rPr lang="it-IT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VALUES</a:t>
            </a:r>
            <a:r>
              <a:rPr lang="it-IT" sz="2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it-IT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 smtClean="0"/>
              <a:t>Secondo </a:t>
            </a:r>
            <a:r>
              <a:rPr lang="it-IT" sz="1400" b="1" dirty="0" err="1"/>
              <a:t>Schwartz</a:t>
            </a:r>
            <a:r>
              <a:rPr lang="it-IT" sz="1400" b="1" dirty="0"/>
              <a:t> </a:t>
            </a:r>
            <a:r>
              <a:rPr lang="it-IT" sz="1400" b="1" dirty="0" smtClean="0"/>
              <a:t>(1987) un </a:t>
            </a:r>
            <a:r>
              <a:rPr lang="it-IT" sz="1400" b="1" dirty="0"/>
              <a:t>valore è </a:t>
            </a:r>
            <a:r>
              <a:rPr lang="it-IT" sz="1400" b="1" dirty="0" smtClean="0"/>
              <a:t>il </a:t>
            </a:r>
            <a:r>
              <a:rPr lang="it-IT" sz="1400" b="1" dirty="0"/>
              <a:t>concetto che un individuo ha di uno 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SCOPO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smtClean="0"/>
              <a:t>da raggiungere, che </a:t>
            </a:r>
            <a:r>
              <a:rPr lang="it-IT" sz="1400" b="1" dirty="0"/>
              <a:t>esprime 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400" b="1" dirty="0" smtClean="0"/>
              <a:t>personali </a:t>
            </a:r>
            <a:r>
              <a:rPr lang="it-IT" sz="1400" b="1" dirty="0"/>
              <a:t>collegati a </a:t>
            </a:r>
            <a:r>
              <a:rPr lang="it-IT" sz="1400" b="1" dirty="0" smtClean="0"/>
              <a:t>loro volta da 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MOTIVAZIONI</a:t>
            </a:r>
            <a:r>
              <a:rPr lang="it-IT" sz="1400" b="1" dirty="0">
                <a:solidFill>
                  <a:srgbClr val="FF0000"/>
                </a:solidFill>
              </a:rPr>
              <a:t>,</a:t>
            </a:r>
            <a:r>
              <a:rPr lang="it-IT" sz="1400" b="1" dirty="0" smtClean="0"/>
              <a:t> </a:t>
            </a:r>
            <a:r>
              <a:rPr lang="it-IT" sz="1400" b="1" dirty="0"/>
              <a:t>valutato su </a:t>
            </a:r>
            <a:r>
              <a:rPr lang="it-IT" sz="1400" b="1" dirty="0" smtClean="0"/>
              <a:t>una 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 D’IMPORTANZA</a:t>
            </a:r>
            <a:r>
              <a:rPr lang="it-IT" sz="1400" b="1" dirty="0" smtClean="0">
                <a:solidFill>
                  <a:srgbClr val="FF0000"/>
                </a:solidFill>
              </a:rPr>
              <a:t>, </a:t>
            </a:r>
            <a:r>
              <a:rPr lang="it-IT" sz="1400" b="1" dirty="0" smtClean="0"/>
              <a:t>ed a cui riferirsi come </a:t>
            </a:r>
            <a:r>
              <a:rPr lang="it-IT" sz="1400" b="1" dirty="0">
                <a:solidFill>
                  <a:srgbClr val="FF0000"/>
                </a:solidFill>
              </a:rPr>
              <a:t>principio guida nella propria </a:t>
            </a:r>
            <a:r>
              <a:rPr lang="it-IT" sz="1400" b="1" dirty="0" smtClean="0">
                <a:solidFill>
                  <a:srgbClr val="FF0000"/>
                </a:solidFill>
              </a:rPr>
              <a:t>vita.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 err="1" smtClean="0"/>
              <a:t>Schwarts</a:t>
            </a:r>
            <a:r>
              <a:rPr lang="it-IT" sz="1400" b="1" dirty="0" smtClean="0"/>
              <a:t> afferma </a:t>
            </a:r>
            <a:r>
              <a:rPr lang="it-IT" sz="1400" b="1" dirty="0"/>
              <a:t>l’esistenza di </a:t>
            </a:r>
            <a:r>
              <a:rPr 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dieci tipi motivazionali di valori </a:t>
            </a:r>
            <a:r>
              <a:rPr lang="it-IT" sz="1400" b="1" dirty="0"/>
              <a:t>derivanti dalle tre esigenze umane universali e riconosciuti in tutte le culture. Questi </a:t>
            </a:r>
            <a:r>
              <a:rPr lang="it-IT" sz="1400" b="1" dirty="0" smtClean="0"/>
              <a:t>sono: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Potere, il Successo, la Stimolazione, l’Edonismo, l’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Autodirezione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l’Universalismo, la Benevolenza, la Tradizione, il Conformismo, la Sicurezza</a:t>
            </a:r>
            <a:r>
              <a:rPr lang="it-IT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3503335"/>
            <a:ext cx="5184576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1400" b="1" dirty="0" smtClean="0"/>
          </a:p>
          <a:p>
            <a:pPr algn="ctr"/>
            <a:r>
              <a:rPr lang="it-IT" sz="1400" b="1" dirty="0" smtClean="0"/>
              <a:t>Questi 10 tipi di valori – come si può vedere nell’immagine - si collocano lungo un cerchio diviso in quattro settori, ricavati da </a:t>
            </a:r>
            <a:r>
              <a:rPr lang="it-IT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contrapposizioni di fondo:</a:t>
            </a:r>
          </a:p>
          <a:p>
            <a:pPr algn="ctr"/>
            <a:r>
              <a:rPr lang="it-IT" sz="1400" b="1" dirty="0" smtClean="0"/>
              <a:t>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APERTURA AL CAMBIAMENTO vs CONSERVATORISMO;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AUTO-TRASCENDENZA vs AUTO-AFFERMAZIONE </a:t>
            </a:r>
          </a:p>
          <a:p>
            <a:pPr algn="ctr"/>
            <a:endParaRPr lang="it-IT" sz="1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12034"/>
            <a:ext cx="3167690" cy="314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219256" y="6096600"/>
            <a:ext cx="457200" cy="365125"/>
          </a:xfrm>
        </p:spPr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17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18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69269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36" y="1345047"/>
            <a:ext cx="5759036" cy="408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56517" y="1412775"/>
            <a:ext cx="3235364" cy="37548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1400" b="1" dirty="0" smtClean="0">
                <a:solidFill>
                  <a:schemeClr val="tx1"/>
                </a:solidFill>
              </a:rPr>
              <a:t>L’</a:t>
            </a:r>
            <a:r>
              <a:rPr lang="it-IT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AUTO-TRASCENDENZA</a:t>
            </a:r>
            <a:r>
              <a:rPr lang="it-IT" sz="1400" b="1" dirty="0" smtClean="0">
                <a:solidFill>
                  <a:schemeClr val="tx1"/>
                </a:solidFill>
              </a:rPr>
              <a:t> comprende valori come l’</a:t>
            </a:r>
            <a:r>
              <a:rPr lang="it-IT" sz="1400" b="1" i="1" dirty="0" smtClean="0">
                <a:solidFill>
                  <a:srgbClr val="C00000"/>
                </a:solidFill>
              </a:rPr>
              <a:t>universalismo</a:t>
            </a:r>
            <a:r>
              <a:rPr lang="it-IT" sz="1400" b="1" dirty="0" smtClean="0">
                <a:solidFill>
                  <a:schemeClr val="tx1"/>
                </a:solidFill>
              </a:rPr>
              <a:t> (senso di giustizia ed uguaglianza) e la </a:t>
            </a:r>
            <a:r>
              <a:rPr lang="it-IT" sz="1400" b="1" i="1" dirty="0" smtClean="0">
                <a:solidFill>
                  <a:srgbClr val="C00000"/>
                </a:solidFill>
              </a:rPr>
              <a:t>benevolenza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(aiuto solidale e fraterno).</a:t>
            </a:r>
          </a:p>
          <a:p>
            <a:pPr marL="285750" indent="-285750" algn="just">
              <a:buFontTx/>
              <a:buChar char="-"/>
            </a:pPr>
            <a:r>
              <a:rPr lang="it-IT" sz="1400" b="1" dirty="0">
                <a:solidFill>
                  <a:srgbClr val="00CC99"/>
                </a:solidFill>
              </a:rPr>
              <a:t>A</a:t>
            </a:r>
            <a:r>
              <a:rPr lang="it-IT" sz="1400" b="1" dirty="0" smtClean="0">
                <a:solidFill>
                  <a:srgbClr val="00CC99"/>
                </a:solidFill>
              </a:rPr>
              <a:t>l </a:t>
            </a:r>
            <a:r>
              <a:rPr lang="it-IT" sz="1400" b="1" u="sng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CONSERVATORISMO</a:t>
            </a:r>
            <a:r>
              <a:rPr lang="it-IT" sz="1400" b="1" dirty="0" smtClean="0">
                <a:solidFill>
                  <a:srgbClr val="00CC99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si rapportano valori come il </a:t>
            </a:r>
            <a:r>
              <a:rPr lang="it-IT" sz="1400" b="1" i="1" dirty="0" smtClean="0">
                <a:solidFill>
                  <a:srgbClr val="C00000"/>
                </a:solidFill>
              </a:rPr>
              <a:t>conformismo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(ubbidienza) la </a:t>
            </a:r>
            <a:r>
              <a:rPr lang="it-IT" sz="1400" b="1" i="1" dirty="0" smtClean="0">
                <a:solidFill>
                  <a:schemeClr val="tx1"/>
                </a:solidFill>
              </a:rPr>
              <a:t>tradizione </a:t>
            </a:r>
            <a:r>
              <a:rPr lang="it-IT" sz="1400" b="1" dirty="0" smtClean="0">
                <a:solidFill>
                  <a:schemeClr val="tx1"/>
                </a:solidFill>
              </a:rPr>
              <a:t>(nelle sue varie forme)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e la ricerca di </a:t>
            </a:r>
            <a:r>
              <a:rPr lang="it-IT" sz="1400" b="1" i="1" dirty="0" smtClean="0">
                <a:solidFill>
                  <a:srgbClr val="C00000"/>
                </a:solidFill>
              </a:rPr>
              <a:t>sicurezza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(e quindi di ordine sociale.</a:t>
            </a:r>
          </a:p>
          <a:p>
            <a:pPr marL="285750" indent="-285750" algn="just">
              <a:buFontTx/>
              <a:buChar char="-"/>
            </a:pPr>
            <a:r>
              <a:rPr lang="it-IT" sz="1400" b="1" dirty="0" smtClean="0">
                <a:solidFill>
                  <a:schemeClr val="tx1"/>
                </a:solidFill>
              </a:rPr>
              <a:t>L’</a:t>
            </a:r>
            <a:r>
              <a:rPr lang="it-IT" sz="1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AUTO-AFFERMAZIONE</a:t>
            </a:r>
            <a:r>
              <a:rPr lang="it-IT" sz="1400" b="1" dirty="0" smtClean="0">
                <a:solidFill>
                  <a:schemeClr val="tx1"/>
                </a:solidFill>
              </a:rPr>
              <a:t> mirerebbe al </a:t>
            </a:r>
            <a:r>
              <a:rPr lang="it-IT" sz="1400" b="1" i="1" dirty="0" smtClean="0">
                <a:solidFill>
                  <a:srgbClr val="C00000"/>
                </a:solidFill>
              </a:rPr>
              <a:t>successo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(ambizione) ed al </a:t>
            </a:r>
            <a:r>
              <a:rPr lang="it-IT" sz="1400" b="1" i="1" dirty="0" smtClean="0">
                <a:solidFill>
                  <a:srgbClr val="C00000"/>
                </a:solidFill>
              </a:rPr>
              <a:t>potere</a:t>
            </a:r>
            <a:r>
              <a:rPr lang="it-IT" sz="1400" b="1" dirty="0" smtClean="0">
                <a:solidFill>
                  <a:srgbClr val="C00000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(autorità, ricchezza).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61863"/>
            <a:ext cx="813690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Come si vede, da questa suddivisione  si ottengono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cinque settori</a:t>
            </a:r>
            <a:r>
              <a:rPr lang="it-IT" sz="1600" b="1" dirty="0"/>
              <a:t>, indicati con colori diversi, corrispondenti alle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dieci motivazioni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</a:t>
            </a:r>
            <a:r>
              <a:rPr lang="it-IT" sz="1600" b="1" dirty="0"/>
              <a:t>, che a loro volta si rifanno alle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quattro categorie </a:t>
            </a:r>
            <a:r>
              <a:rPr lang="it-IT" sz="1600" b="1" dirty="0" smtClean="0"/>
              <a:t>di </a:t>
            </a:r>
            <a:r>
              <a:rPr lang="it-IT" sz="1600" b="1" dirty="0" err="1" smtClean="0"/>
              <a:t>Schwartz</a:t>
            </a:r>
            <a:r>
              <a:rPr lang="it-IT" sz="1400" b="1" dirty="0" smtClean="0"/>
              <a:t>.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6517" y="5517232"/>
            <a:ext cx="8131907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L’APERTURA AL CAMBIAMENTO </a:t>
            </a:r>
            <a:r>
              <a:rPr lang="it-IT" sz="1400" b="1" dirty="0"/>
              <a:t>porta invece alla </a:t>
            </a:r>
            <a:r>
              <a:rPr lang="it-IT" sz="1400" b="1" i="1" dirty="0">
                <a:solidFill>
                  <a:srgbClr val="C00000"/>
                </a:solidFill>
              </a:rPr>
              <a:t>stimolazione</a:t>
            </a:r>
            <a:r>
              <a:rPr lang="it-IT" sz="1400" b="1" dirty="0">
                <a:solidFill>
                  <a:srgbClr val="C00000"/>
                </a:solidFill>
              </a:rPr>
              <a:t> </a:t>
            </a:r>
            <a:r>
              <a:rPr lang="it-IT" sz="1400" b="1" dirty="0"/>
              <a:t>(ricerca di una vita eccitante</a:t>
            </a:r>
            <a:r>
              <a:rPr lang="it-IT" sz="1400" b="1" dirty="0" smtClean="0"/>
              <a:t>) ed alla </a:t>
            </a:r>
            <a:r>
              <a:rPr lang="it-IT" sz="1400" b="1" i="1" dirty="0" smtClean="0">
                <a:solidFill>
                  <a:srgbClr val="C00000"/>
                </a:solidFill>
              </a:rPr>
              <a:t>auto-direzionalità</a:t>
            </a:r>
            <a:r>
              <a:rPr lang="it-IT" sz="1400" b="1" dirty="0" smtClean="0"/>
              <a:t> (libertà, creatività). L’ </a:t>
            </a:r>
            <a:r>
              <a:rPr lang="it-IT" sz="1400" b="1" i="1" dirty="0" smtClean="0"/>
              <a:t>edonismo – </a:t>
            </a:r>
            <a:r>
              <a:rPr lang="it-IT" sz="1400" b="1" dirty="0" smtClean="0"/>
              <a:t>nel senso di ricerca del piacere – si trova infine in una posizione intermedia e particolare.</a:t>
            </a:r>
            <a:endParaRPr lang="it-IT" sz="1400" b="1" i="1" dirty="0"/>
          </a:p>
        </p:txBody>
      </p:sp>
    </p:spTree>
    <p:extLst>
      <p:ext uri="{BB962C8B-B14F-4D97-AF65-F5344CB8AC3E}">
        <p14:creationId xmlns:p14="http://schemas.microsoft.com/office/powerpoint/2010/main" val="256472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112568" cy="35394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39552" y="476672"/>
            <a:ext cx="78488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Secondo altri, i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sette principali valori universali</a:t>
            </a:r>
            <a:r>
              <a:rPr lang="it-IT" sz="1600" b="1" dirty="0" smtClean="0"/>
              <a:t>, tutti tendenti a garantire il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benessere</a:t>
            </a:r>
            <a:r>
              <a:rPr lang="it-IT" sz="1600" b="1" dirty="0" smtClean="0"/>
              <a:t>,  sarebbero i seguenti :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158724"/>
            <a:ext cx="8424936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it-IT" sz="1600" b="1" dirty="0" smtClean="0"/>
              <a:t>Si nota che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amore</a:t>
            </a:r>
            <a:r>
              <a:rPr lang="it-IT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famiglia </a:t>
            </a:r>
            <a:r>
              <a:rPr lang="it-IT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amicizia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smtClean="0"/>
              <a:t>si riferiscono all’auto-trascendenza (altruismo), mentre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rispetto </a:t>
            </a:r>
            <a:r>
              <a:rPr lang="it-IT" sz="1600" b="1" i="1" dirty="0" smtClean="0">
                <a:solidFill>
                  <a:schemeClr val="tx1"/>
                </a:solidFill>
              </a:rPr>
              <a:t>e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onore </a:t>
            </a:r>
            <a:r>
              <a:rPr lang="it-IT" sz="1600" b="1" dirty="0" smtClean="0">
                <a:solidFill>
                  <a:schemeClr val="tx1"/>
                </a:solidFill>
              </a:rPr>
              <a:t>più</a:t>
            </a:r>
            <a:r>
              <a:rPr lang="it-IT" sz="1600" b="1" i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smtClean="0"/>
              <a:t>all’auto-affermazione, cioè alla realizzazione personale.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600" b="1" dirty="0" smtClean="0"/>
              <a:t>Il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</a:t>
            </a:r>
            <a:r>
              <a:rPr lang="it-IT" sz="1600" b="1" i="1" dirty="0" smtClean="0">
                <a:solidFill>
                  <a:schemeClr val="tx1"/>
                </a:solidFill>
              </a:rPr>
              <a:t>,</a:t>
            </a:r>
            <a:r>
              <a:rPr lang="it-IT" sz="1600" b="1" i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invece,</a:t>
            </a:r>
            <a:r>
              <a:rPr lang="it-IT" sz="1600" b="1" dirty="0" smtClean="0"/>
              <a:t> può riferirsi sia a quest’ultima, sia a valori come libertà e creatività, e quindi all’apertura </a:t>
            </a:r>
            <a:r>
              <a:rPr lang="it-IT" sz="1600" b="1" dirty="0"/>
              <a:t>a</a:t>
            </a:r>
            <a:r>
              <a:rPr lang="it-IT" sz="1600" b="1" dirty="0" smtClean="0"/>
              <a:t>l cambiamento.</a:t>
            </a:r>
            <a:endParaRPr lang="it-IT" sz="16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19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3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1^ parte: Il lessico dei valori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 etimologiche e definizioni </a:t>
            </a:r>
            <a:r>
              <a:rPr lang="it-IT" b="1" u="sng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</a:t>
            </a:r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-linguistiche</a:t>
            </a:r>
            <a:endParaRPr lang="it-IT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mtClean="0"/>
              <a:t>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256584" cy="29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9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20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1" y="1556792"/>
            <a:ext cx="4642966" cy="4642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395536" y="548680"/>
            <a:ext cx="8352928" cy="8617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Bisogna comunque considerare che i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 umani universali </a:t>
            </a:r>
            <a:r>
              <a:rPr lang="it-IT" sz="1600" b="1" dirty="0" smtClean="0"/>
              <a:t>fanno riferimento, a loro volta ai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 UMANI FONDAMENTALI</a:t>
            </a:r>
            <a:r>
              <a:rPr lang="it-IT" sz="1600" b="1" dirty="0" smtClean="0">
                <a:solidFill>
                  <a:srgbClr val="FF0000"/>
                </a:solidFill>
              </a:rPr>
              <a:t>, </a:t>
            </a:r>
            <a:r>
              <a:rPr lang="it-IT" sz="1600" b="1" dirty="0" smtClean="0"/>
              <a:t>la cui importanza è stata così indicata dallo psicologo Abraham </a:t>
            </a:r>
            <a:r>
              <a:rPr lang="it-IT" sz="1600" b="1" dirty="0" err="1" smtClean="0"/>
              <a:t>Maslow</a:t>
            </a:r>
            <a:r>
              <a:rPr lang="it-IT" sz="1600" b="1" dirty="0"/>
              <a:t>: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410454"/>
            <a:ext cx="3600400" cy="51090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/>
              <a:t>L</a:t>
            </a:r>
            <a:r>
              <a:rPr lang="it-IT" sz="1400" b="1" dirty="0" smtClean="0"/>
              <a:t>a c.d. </a:t>
            </a:r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‘piramide di </a:t>
            </a:r>
            <a:r>
              <a:rPr lang="it-IT" sz="1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</a:t>
            </a:r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smtClean="0"/>
              <a:t> mette in evidenza che alla base ci sono sempre i bisogni umani fisiologici, essenziali e vitali (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FISIOLOGIA</a:t>
            </a:r>
            <a:r>
              <a:rPr lang="it-IT" sz="1400" b="1" dirty="0" smtClean="0"/>
              <a:t>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 smtClean="0"/>
              <a:t>Seguono quelli relativi alla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r>
              <a:rPr lang="it-IT" sz="1400" b="1" dirty="0" smtClean="0">
                <a:solidFill>
                  <a:schemeClr val="tx1"/>
                </a:solidFill>
              </a:rPr>
              <a:t> (salute, lavoro) ed ai rapporti sociali, familiari e amicali. (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APPARTENENZA</a:t>
            </a:r>
            <a:r>
              <a:rPr lang="it-IT" sz="1400" b="1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tx1"/>
                </a:solidFill>
              </a:rPr>
              <a:t>Procedendo verso il vertice della piramide, incontriamo i bisogni di auto-affermazione e rispetto (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</a:t>
            </a:r>
            <a:r>
              <a:rPr lang="it-IT" sz="1400" b="1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 smtClean="0">
                <a:solidFill>
                  <a:schemeClr val="tx1"/>
                </a:solidFill>
              </a:rPr>
              <a:t> Troviamo infine quelli che, come creatività e spontaneità, sono invece inerenti alla </a:t>
            </a:r>
            <a:r>
              <a:rPr lang="it-IT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AUTO-REALIZZAZIONE </a:t>
            </a:r>
            <a:r>
              <a:rPr lang="it-IT" sz="1400" b="1" dirty="0">
                <a:solidFill>
                  <a:schemeClr val="tx1"/>
                </a:solidFill>
              </a:rPr>
              <a:t>ed allo </a:t>
            </a:r>
            <a:r>
              <a:rPr lang="it-IT" sz="1400" b="1" dirty="0" smtClean="0">
                <a:solidFill>
                  <a:schemeClr val="tx1"/>
                </a:solidFill>
              </a:rPr>
              <a:t>sviluppo della personalità.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 bisogni umani si susseguono dal basso verso l’alto, anche i valori hanno una loro ‘gerarchia’.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46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Copyright 2018 Ermete Ferraro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3548" y="487990"/>
            <a:ext cx="8172908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Se mettiamo a confronto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l’aerogramma dei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‘valori universali’</a:t>
            </a:r>
            <a:r>
              <a:rPr lang="it-IT" sz="1600" b="1" i="1" dirty="0" smtClean="0"/>
              <a:t> </a:t>
            </a:r>
            <a:r>
              <a:rPr lang="it-IT" sz="1600" b="1" dirty="0" smtClean="0"/>
              <a:t>di </a:t>
            </a:r>
            <a:r>
              <a:rPr lang="it-IT" sz="1600" b="1" dirty="0" err="1" smtClean="0"/>
              <a:t>Schwartz</a:t>
            </a:r>
            <a:r>
              <a:rPr lang="it-IT" sz="1600" b="1" dirty="0" smtClean="0"/>
              <a:t> con la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‘piramide dei bisogni umani’</a:t>
            </a:r>
            <a:r>
              <a:rPr lang="it-IT" sz="1600" b="1" dirty="0" smtClean="0"/>
              <a:t> di </a:t>
            </a:r>
            <a:r>
              <a:rPr lang="it-IT" sz="1600" b="1" dirty="0" err="1" smtClean="0"/>
              <a:t>Maslow</a:t>
            </a:r>
            <a:r>
              <a:rPr lang="it-IT" sz="1600" b="1" dirty="0" smtClean="0"/>
              <a:t>, notiamo che: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La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r>
              <a:rPr lang="it-IT" sz="1400" b="1" dirty="0" smtClean="0"/>
              <a:t> (personale e collettiva) è certamente una componente centrale nella vita di ciascuno. Interpretata in senso conservatore diventa però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dell’ordine e della stabilità sociale</a:t>
            </a:r>
            <a:r>
              <a:rPr lang="it-IT" sz="1400" b="1" dirty="0" smtClean="0"/>
              <a:t>, paura del nuovo, ed impedisce l’apertura al cambiamento e l’accettazione della diversità.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La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benevolenza</a:t>
            </a:r>
            <a:r>
              <a:rPr lang="it-IT" sz="1400" b="1" dirty="0" smtClean="0"/>
              <a:t> (volere il bene degli altri) è sì motivata dal superamento dell’interesse personale di tipo egoistico, ma risponde comunque ad un fondamentale bisogno di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appartenenza</a:t>
            </a:r>
            <a:r>
              <a:rPr lang="it-IT" sz="1400" b="1" dirty="0" smtClean="0"/>
              <a:t>, cioè di legame affettivo col prossimo, che è innato nell’uomo.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L’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auto-realizzazione</a:t>
            </a:r>
            <a:r>
              <a:rPr lang="it-IT" sz="1400" b="1" dirty="0" smtClean="0"/>
              <a:t> è un bisogno umano molto importante, legato com’è all’affermazione di sé e quindi all’autostima personale. </a:t>
            </a:r>
            <a:r>
              <a:rPr lang="it-IT" sz="1400" b="1" dirty="0"/>
              <a:t>S</a:t>
            </a:r>
            <a:r>
              <a:rPr lang="it-IT" sz="1400" b="1" dirty="0" smtClean="0"/>
              <a:t>arebbe però sbagliato identificarla con la ricerca del successo e del potere, poiché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si può (e ci si dovrebbe) realizzare </a:t>
            </a:r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altri, non </a:t>
            </a:r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né </a:t>
            </a:r>
            <a:r>
              <a:rPr lang="it-IT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altri.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it-IT" sz="1400" b="1" dirty="0" smtClean="0"/>
          </a:p>
          <a:p>
            <a:pPr algn="ctr"/>
            <a:r>
              <a:rPr lang="it-IT" sz="1600" b="1" dirty="0" smtClean="0"/>
              <a:t>  </a:t>
            </a:r>
            <a:endParaRPr lang="it-IT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83" y="3638432"/>
            <a:ext cx="4341505" cy="321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4" y="3844060"/>
            <a:ext cx="280831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3758887" y="4725144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21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6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/>
              <a:t>22</a:t>
            </a:fld>
            <a:endParaRPr lang="it-IT" sz="1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32656"/>
            <a:ext cx="8424936" cy="52937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i="1" dirty="0" smtClean="0"/>
          </a:p>
          <a:p>
            <a:endParaRPr lang="en-US" sz="1600" b="1" i="1" dirty="0"/>
          </a:p>
          <a:p>
            <a:endParaRPr lang="en-US" sz="1600" b="1" i="1" dirty="0" smtClean="0"/>
          </a:p>
          <a:p>
            <a:pPr algn="just"/>
            <a:endParaRPr lang="en-US" sz="1600" b="1" i="1" dirty="0" smtClean="0"/>
          </a:p>
          <a:p>
            <a:pPr algn="just"/>
            <a:endParaRPr lang="en-US" sz="1600" b="1" i="1" dirty="0"/>
          </a:p>
          <a:p>
            <a:pPr algn="just"/>
            <a:endParaRPr lang="en-US" sz="1600" b="1" i="1" dirty="0" smtClean="0"/>
          </a:p>
          <a:p>
            <a:pPr algn="just"/>
            <a:r>
              <a:rPr lang="en-US" sz="1400" b="1" i="1" dirty="0" smtClean="0"/>
              <a:t>“ • </a:t>
            </a:r>
            <a:r>
              <a:rPr lang="en-US" sz="1600" b="1" i="1" dirty="0"/>
              <a:t>Values are beliefs</a:t>
            </a:r>
            <a:r>
              <a:rPr lang="en-US" sz="1400" b="1" i="1" dirty="0"/>
              <a:t>. But they are beliefs tied inextricably to emotion, not objective, </a:t>
            </a:r>
            <a:r>
              <a:rPr lang="en-US" sz="1400" b="1" i="1" dirty="0" smtClean="0"/>
              <a:t>cold ideas</a:t>
            </a:r>
            <a:r>
              <a:rPr lang="en-US" sz="1400" b="1" i="1" dirty="0"/>
              <a:t>.</a:t>
            </a:r>
          </a:p>
          <a:p>
            <a:pPr algn="just"/>
            <a:r>
              <a:rPr lang="en-US" sz="1400" b="1" i="1" dirty="0" smtClean="0"/>
              <a:t>   • </a:t>
            </a:r>
            <a:r>
              <a:rPr lang="en-US" sz="1600" b="1" i="1" dirty="0"/>
              <a:t>Values are a motivational construct</a:t>
            </a:r>
            <a:r>
              <a:rPr lang="en-US" sz="1400" b="1" i="1" dirty="0"/>
              <a:t>. They refer to the desirable goals people strive </a:t>
            </a:r>
            <a:r>
              <a:rPr lang="en-US" sz="1400" b="1" i="1" dirty="0" smtClean="0"/>
              <a:t>to attain</a:t>
            </a:r>
            <a:r>
              <a:rPr lang="en-US" sz="1400" b="1" i="1" dirty="0"/>
              <a:t>.</a:t>
            </a:r>
          </a:p>
          <a:p>
            <a:pPr algn="just"/>
            <a:r>
              <a:rPr lang="en-US" sz="1400" b="1" i="1" dirty="0" smtClean="0"/>
              <a:t>   • </a:t>
            </a:r>
            <a:r>
              <a:rPr lang="en-US" sz="1600" b="1" i="1" dirty="0"/>
              <a:t>Values transcend specific actions and situations</a:t>
            </a:r>
            <a:r>
              <a:rPr lang="en-US" sz="1400" b="1" i="1" dirty="0"/>
              <a:t>. They are abstract goals. The </a:t>
            </a:r>
            <a:r>
              <a:rPr lang="en-US" sz="1400" b="1" i="1" dirty="0" smtClean="0"/>
              <a:t>abstract nature </a:t>
            </a:r>
            <a:r>
              <a:rPr lang="en-US" sz="1400" b="1" i="1" dirty="0"/>
              <a:t>of values distinguishes them from concepts like norms and attitudes, </a:t>
            </a:r>
            <a:r>
              <a:rPr lang="en-US" sz="1400" b="1" i="1" dirty="0" smtClean="0"/>
              <a:t>which usually </a:t>
            </a:r>
            <a:r>
              <a:rPr lang="en-US" sz="1400" b="1" i="1" dirty="0"/>
              <a:t>refer to specific actions, objects, or situations.</a:t>
            </a:r>
          </a:p>
          <a:p>
            <a:pPr algn="just"/>
            <a:r>
              <a:rPr lang="en-US" sz="1400" b="1" i="1" dirty="0" smtClean="0"/>
              <a:t>   • </a:t>
            </a:r>
            <a:r>
              <a:rPr lang="en-US" sz="1600" b="1" i="1" dirty="0"/>
              <a:t>Values guide the selection or evaluation of actions, policies, people, and events.</a:t>
            </a:r>
            <a:r>
              <a:rPr lang="en-US" sz="1400" b="1" i="1" dirty="0"/>
              <a:t> That </a:t>
            </a:r>
            <a:r>
              <a:rPr lang="en-US" sz="1400" b="1" i="1" dirty="0" smtClean="0"/>
              <a:t>is, values </a:t>
            </a:r>
            <a:r>
              <a:rPr lang="en-US" sz="1400" b="1" i="1" dirty="0"/>
              <a:t>serve as standards or criteria.</a:t>
            </a:r>
          </a:p>
          <a:p>
            <a:pPr algn="just"/>
            <a:r>
              <a:rPr lang="en-US" sz="1400" b="1" i="1" dirty="0" smtClean="0"/>
              <a:t>   • </a:t>
            </a:r>
            <a:r>
              <a:rPr lang="en-US" sz="1600" b="1" i="1" dirty="0"/>
              <a:t>Values are ordered by importance relative to one another</a:t>
            </a:r>
            <a:r>
              <a:rPr lang="en-US" sz="1400" b="1" i="1" dirty="0"/>
              <a:t>. People’s values form </a:t>
            </a:r>
            <a:r>
              <a:rPr lang="en-US" sz="1400" b="1" i="1" dirty="0" smtClean="0"/>
              <a:t>an ordered </a:t>
            </a:r>
            <a:r>
              <a:rPr lang="en-US" sz="1400" b="1" i="1" dirty="0"/>
              <a:t>system of value priorities that characterize them as individuals. This </a:t>
            </a:r>
            <a:r>
              <a:rPr lang="en-US" sz="1400" b="1" i="1" dirty="0" smtClean="0"/>
              <a:t>hierarchical feature </a:t>
            </a:r>
            <a:r>
              <a:rPr lang="en-US" sz="1400" b="1" i="1" dirty="0"/>
              <a:t>of values also distinguishes them from norms and </a:t>
            </a:r>
            <a:r>
              <a:rPr lang="en-US" sz="1400" b="1" i="1" dirty="0" smtClean="0"/>
              <a:t>attitudes. “  </a:t>
            </a:r>
          </a:p>
          <a:p>
            <a:pPr algn="just"/>
            <a:r>
              <a:rPr lang="en-US" sz="1400" b="1" i="1" dirty="0"/>
              <a:t> </a:t>
            </a:r>
            <a:r>
              <a:rPr lang="en-US" sz="1400" b="1" i="1" dirty="0" smtClean="0"/>
              <a:t>                                                     </a:t>
            </a:r>
            <a:r>
              <a:rPr lang="en-US" sz="1600" b="1" dirty="0" smtClean="0"/>
              <a:t>S. SCHWARTZ</a:t>
            </a:r>
          </a:p>
          <a:p>
            <a:pPr algn="just"/>
            <a:r>
              <a:rPr lang="en-US" sz="1200" b="1" dirty="0"/>
              <a:t>(</a:t>
            </a:r>
            <a:r>
              <a:rPr lang="en-US" sz="1200" b="1" dirty="0">
                <a:hlinkClick r:id="rId3"/>
              </a:rPr>
              <a:t>http://</a:t>
            </a:r>
            <a:r>
              <a:rPr lang="en-US" sz="1200" b="1" dirty="0" smtClean="0">
                <a:hlinkClick r:id="rId3"/>
              </a:rPr>
              <a:t>segr-did2.fmag.unict.it/Allegati/</a:t>
            </a:r>
          </a:p>
          <a:p>
            <a:pPr algn="just"/>
            <a:r>
              <a:rPr lang="en-US" sz="1200" b="1" dirty="0" smtClean="0">
                <a:hlinkClick r:id="rId3"/>
              </a:rPr>
              <a:t>convegno%207-8-10-05/Schwartzpaper.pdf</a:t>
            </a:r>
            <a:r>
              <a:rPr lang="en-US" sz="1200" b="1" dirty="0" smtClean="0"/>
              <a:t> )</a:t>
            </a:r>
            <a:endParaRPr lang="it-IT" sz="1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472608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2592288" cy="146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57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3^ parte: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qual è il vero </a:t>
            </a:r>
            <a:r>
              <a:rPr lang="it-IT" sz="2400" b="1" i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sz="24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cose…?</a:t>
            </a:r>
            <a:endParaRPr lang="it-IT" sz="24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23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0246"/>
            <a:ext cx="3744416" cy="280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utente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6752"/>
            <a:ext cx="3240360" cy="2102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13" y="2420888"/>
            <a:ext cx="39751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24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9559" y="1268760"/>
            <a:ext cx="8208912" cy="40626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«</a:t>
            </a:r>
            <a:r>
              <a:rPr lang="it-IT" sz="1400" b="1" i="1" dirty="0" smtClean="0"/>
              <a:t>Il </a:t>
            </a:r>
            <a:r>
              <a:rPr lang="it-IT" sz="1400" b="1" i="1" dirty="0"/>
              <a:t>criterio soggettivo per determinare il valore di un </a:t>
            </a:r>
            <a:r>
              <a:rPr lang="it-IT" sz="1400" b="1" i="1" dirty="0" smtClean="0"/>
              <a:t>bene </a:t>
            </a:r>
            <a:r>
              <a:rPr lang="it-IT" sz="1400" b="1" i="1" dirty="0"/>
              <a:t>è riferito al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mercato di scambio </a:t>
            </a:r>
            <a:r>
              <a:rPr lang="it-IT" sz="1400" b="1" i="1" dirty="0"/>
              <a:t>e lo intende precisamente come quella quantità di denaro al quale è possibile che domanda e offerta si incontrino perfezionando lo </a:t>
            </a:r>
            <a:r>
              <a:rPr lang="it-IT" sz="1400" b="1" i="1" dirty="0" smtClean="0"/>
              <a:t>scambio. Il </a:t>
            </a:r>
            <a:r>
              <a:rPr lang="it-IT" sz="1400" b="1" i="1" dirty="0"/>
              <a:t>valore di un bene o di un servizio (o di una prestazione di rilevanza economica) è </a:t>
            </a:r>
            <a:r>
              <a:rPr lang="it-IT" sz="1400" b="1" i="1" dirty="0" smtClean="0"/>
              <a:t>il </a:t>
            </a:r>
            <a:r>
              <a:rPr lang="it-IT" sz="1400" b="1" i="1" dirty="0"/>
              <a:t>prezzo al quale è possibile che sia rispettivamente venduto ed acquistato, ovvero il punto d'incontro della domanda e dell'offerta». </a:t>
            </a:r>
            <a:r>
              <a:rPr lang="it-IT" sz="1400" b="1" u="sng" dirty="0">
                <a:hlinkClick r:id="rId3"/>
              </a:rPr>
              <a:t>https://it.wikipedia.org/wiki/Valore_(economia</a:t>
            </a:r>
            <a:r>
              <a:rPr lang="it-IT" sz="1400" b="1" u="sng" dirty="0" smtClean="0">
                <a:hlinkClick r:id="rId3"/>
              </a:rPr>
              <a:t>)</a:t>
            </a:r>
            <a:r>
              <a:rPr lang="it-IT" sz="1400" b="1" u="sng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«</a:t>
            </a:r>
            <a:r>
              <a:rPr lang="it-IT" sz="1400" b="1" i="1" dirty="0" smtClean="0"/>
              <a:t>Il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di mercato </a:t>
            </a:r>
            <a:r>
              <a:rPr lang="it-IT" sz="1400" b="1" i="1" dirty="0"/>
              <a:t>è da intendersi </a:t>
            </a:r>
            <a:r>
              <a:rPr lang="it-IT" sz="1400" b="1" i="1" dirty="0" smtClean="0"/>
              <a:t>quale </a:t>
            </a:r>
            <a:r>
              <a:rPr lang="it-IT" sz="1400" b="1" i="1" u="sng" dirty="0" smtClean="0"/>
              <a:t>rapporto equilibrato </a:t>
            </a:r>
            <a:r>
              <a:rPr lang="it-IT" sz="1400" b="1" i="1" u="sng" dirty="0"/>
              <a:t>tra domanda e offerta ovvero tra </a:t>
            </a:r>
            <a:r>
              <a:rPr lang="it-IT" sz="1400" b="1" i="1" u="sng" dirty="0" smtClean="0"/>
              <a:t>una certa </a:t>
            </a:r>
            <a:r>
              <a:rPr lang="it-IT" sz="1400" b="1" i="1" u="sng" dirty="0"/>
              <a:t>quantità di moneta ed il bene </a:t>
            </a:r>
            <a:r>
              <a:rPr lang="it-IT" sz="1400" b="1" i="1" u="sng" dirty="0" smtClean="0"/>
              <a:t>economico</a:t>
            </a:r>
            <a:r>
              <a:rPr lang="it-IT" sz="1400" b="1" dirty="0" smtClean="0"/>
              <a:t>»(</a:t>
            </a:r>
            <a:r>
              <a:rPr lang="it-IT" sz="1400" b="1" u="sng" dirty="0" smtClean="0">
                <a:hlinkClick r:id="rId4"/>
              </a:rPr>
              <a:t>http</a:t>
            </a:r>
            <a:r>
              <a:rPr lang="it-IT" sz="1400" b="1" u="sng" dirty="0">
                <a:hlinkClick r:id="rId4"/>
              </a:rPr>
              <a:t>://www.iuav.it/Ateneo1/docenti/architettu/docenti-a-/Raffaella-/materiali-/claSA-04-0/Lezioni-a-/</a:t>
            </a:r>
            <a:r>
              <a:rPr lang="it-IT" sz="1400" b="1" u="sng" dirty="0" smtClean="0">
                <a:hlinkClick r:id="rId4"/>
              </a:rPr>
              <a:t>Principi.pdf</a:t>
            </a:r>
            <a:r>
              <a:rPr lang="it-IT" sz="1400" b="1" dirty="0" smtClean="0"/>
              <a:t>) - secondo la  formula: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VM= f(</a:t>
            </a:r>
            <a:r>
              <a:rPr lang="it-IT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d;o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>
                <a:solidFill>
                  <a:schemeClr val="tx1"/>
                </a:solidFill>
              </a:rPr>
              <a:t>Ne </a:t>
            </a:r>
            <a:r>
              <a:rPr lang="it-IT" sz="1400" b="1" dirty="0">
                <a:solidFill>
                  <a:schemeClr val="tx1"/>
                </a:solidFill>
              </a:rPr>
              <a:t>deriva che </a:t>
            </a:r>
            <a:r>
              <a:rPr lang="it-IT" sz="1400" b="1" dirty="0" smtClean="0">
                <a:solidFill>
                  <a:schemeClr val="tx1"/>
                </a:solidFill>
              </a:rPr>
              <a:t>« </a:t>
            </a:r>
            <a:r>
              <a:rPr lang="it-IT" sz="1400" b="1" i="1" dirty="0" smtClean="0">
                <a:solidFill>
                  <a:srgbClr val="C00000"/>
                </a:solidFill>
              </a:rPr>
              <a:t>il </a:t>
            </a:r>
            <a:r>
              <a:rPr lang="it-IT" sz="1400" b="1" i="1" dirty="0">
                <a:solidFill>
                  <a:srgbClr val="C00000"/>
                </a:solidFill>
              </a:rPr>
              <a:t>valore non è affatto coincidente con il </a:t>
            </a:r>
            <a:r>
              <a:rPr lang="it-IT" sz="1400" b="1" i="1" dirty="0" smtClean="0">
                <a:solidFill>
                  <a:srgbClr val="C00000"/>
                </a:solidFill>
              </a:rPr>
              <a:t>prezzo (che </a:t>
            </a:r>
            <a:r>
              <a:rPr lang="it-IT" sz="1400" b="1" i="1" dirty="0">
                <a:solidFill>
                  <a:srgbClr val="C00000"/>
                </a:solidFill>
              </a:rPr>
              <a:t>rappresenta solo la quantificazione iniziale dell'offerta da parte del </a:t>
            </a:r>
            <a:r>
              <a:rPr lang="it-IT" sz="1400" b="1" i="1" dirty="0" smtClean="0">
                <a:solidFill>
                  <a:srgbClr val="C00000"/>
                </a:solidFill>
              </a:rPr>
              <a:t>venditore), </a:t>
            </a:r>
            <a:r>
              <a:rPr lang="it-IT" sz="1400" b="1" i="1" dirty="0">
                <a:solidFill>
                  <a:srgbClr val="C00000"/>
                </a:solidFill>
              </a:rPr>
              <a:t>bensì è il frutto della composizione della curva della domanda con quella </a:t>
            </a:r>
            <a:r>
              <a:rPr lang="it-IT" sz="1400" b="1" i="1" dirty="0" smtClean="0">
                <a:solidFill>
                  <a:srgbClr val="C00000"/>
                </a:solidFill>
              </a:rPr>
              <a:t>dell'offerta</a:t>
            </a:r>
            <a:r>
              <a:rPr lang="it-IT" sz="1400" b="1" i="1" dirty="0" smtClean="0">
                <a:solidFill>
                  <a:schemeClr val="tx1"/>
                </a:solidFill>
              </a:rPr>
              <a:t>». </a:t>
            </a:r>
            <a:r>
              <a:rPr lang="it-IT" sz="1400" b="1" dirty="0" smtClean="0">
                <a:solidFill>
                  <a:schemeClr val="tx1"/>
                </a:solidFill>
              </a:rPr>
              <a:t>(</a:t>
            </a:r>
            <a:r>
              <a:rPr lang="it-IT" sz="1400" b="1" i="1" dirty="0" err="1" smtClean="0">
                <a:solidFill>
                  <a:schemeClr val="tx1"/>
                </a:solidFill>
              </a:rPr>
              <a:t>wikipedia</a:t>
            </a:r>
            <a:r>
              <a:rPr lang="it-IT" sz="1400" b="1" dirty="0" smtClean="0">
                <a:solidFill>
                  <a:schemeClr val="tx1"/>
                </a:solidFill>
              </a:rPr>
              <a:t>, cit.)</a:t>
            </a:r>
            <a:r>
              <a:rPr lang="it-IT" sz="1400" b="1" i="1" dirty="0" smtClean="0">
                <a:solidFill>
                  <a:schemeClr val="tx1"/>
                </a:solidFill>
              </a:rPr>
              <a:t> </a:t>
            </a:r>
            <a:endParaRPr lang="it-IT" sz="1400" b="1" i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it-IT" sz="1400" b="1" u="sng" dirty="0" smtClean="0"/>
          </a:p>
          <a:p>
            <a:pPr algn="just"/>
            <a:endParaRPr lang="it-IT" sz="1400" b="1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31640" y="548680"/>
            <a:ext cx="6768752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VALORE DI </a:t>
            </a:r>
            <a:r>
              <a:rPr lang="it-IT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SCAMBIO</a:t>
            </a:r>
            <a:r>
              <a:rPr lang="it-IT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57192"/>
            <a:ext cx="3818439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7930"/>
            <a:ext cx="3096344" cy="156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8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25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92788"/>
            <a:ext cx="6984776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</a:t>
            </a:r>
            <a:r>
              <a:rPr lang="it-IT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D’USO</a:t>
            </a:r>
            <a:endParaRPr lang="it-IT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057896"/>
            <a:ext cx="6984776" cy="54784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i="1" dirty="0"/>
              <a:t>Il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 oggettivo per stabilire il valore di un bene è quello di stabilirne l'utilità o valore </a:t>
            </a:r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d'uso</a:t>
            </a:r>
            <a:r>
              <a:rPr lang="it-IT" sz="1400" b="1" i="1" dirty="0" smtClean="0"/>
              <a:t>. </a:t>
            </a:r>
            <a:r>
              <a:rPr lang="it-IT" sz="1400" b="1" i="1" dirty="0"/>
              <a:t>Q</a:t>
            </a:r>
            <a:r>
              <a:rPr lang="it-IT" sz="1400" b="1" i="1" dirty="0" smtClean="0"/>
              <a:t>uesto </a:t>
            </a:r>
            <a:r>
              <a:rPr lang="it-IT" sz="1400" b="1" i="1" dirty="0"/>
              <a:t>caso, anziché riferirsi al mercato dello scambio, nel quale si prendono in considerazione tanto le esigenze di chi vende quanto quelle di chi </a:t>
            </a:r>
            <a:r>
              <a:rPr lang="it-IT" sz="1400" b="1" i="1" dirty="0" smtClean="0"/>
              <a:t>compra, riguarda </a:t>
            </a:r>
            <a:r>
              <a:rPr lang="it-IT" sz="1400" b="1" i="1" dirty="0"/>
              <a:t>più direttamente l'ottica economica di chi utilizza, o ha l'esigenza di procurarsi, la disponibilità di un bene o di un </a:t>
            </a:r>
            <a:r>
              <a:rPr lang="it-IT" sz="1400" b="1" i="1" dirty="0" smtClean="0"/>
              <a:t>servizio.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i="1" dirty="0" smtClean="0"/>
              <a:t>Con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d'uso (o di utilità) </a:t>
            </a:r>
            <a:r>
              <a:rPr lang="it-IT" sz="1400" b="1" i="1" dirty="0" smtClean="0"/>
              <a:t>s’intende la </a:t>
            </a:r>
            <a:r>
              <a:rPr lang="it-IT" sz="1400" b="1" i="1" dirty="0"/>
              <a:t>capacità (numericamente quantificabile come per il valore di scambio) di un bene o di un servizio di soddisfare un dato fabbisogno, o </a:t>
            </a:r>
            <a:r>
              <a:rPr lang="it-IT" sz="1400" b="1" dirty="0"/>
              <a:t>tout-court</a:t>
            </a:r>
            <a:r>
              <a:rPr lang="it-IT" sz="1400" b="1" i="1" dirty="0"/>
              <a:t> il valore di utilità</a:t>
            </a:r>
            <a:r>
              <a:rPr lang="it-IT" sz="1400" b="1" i="1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i="1" dirty="0" smtClean="0"/>
              <a:t>«Il </a:t>
            </a:r>
            <a:r>
              <a:rPr lang="it-IT" sz="1400" b="1" i="1" dirty="0"/>
              <a:t>valore d'uso si realizza soltanto nell'uso, ossia nel consumo.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valori d'uso costituiscono il contenuto materiale della ricchezza</a:t>
            </a:r>
            <a:r>
              <a:rPr lang="it-IT" sz="1400" b="1" i="1" dirty="0"/>
              <a:t>, qualunque sia la forma sociale di </a:t>
            </a:r>
            <a:r>
              <a:rPr lang="it-IT" sz="1400" b="1" i="1" dirty="0" smtClean="0"/>
              <a:t>questa». </a:t>
            </a:r>
            <a:r>
              <a:rPr lang="it-IT" sz="1400" b="1" dirty="0" smtClean="0"/>
              <a:t>(K. </a:t>
            </a:r>
            <a:r>
              <a:rPr lang="it-IT" sz="1400" b="1" dirty="0" err="1" smtClean="0"/>
              <a:t>Marx</a:t>
            </a:r>
            <a:r>
              <a:rPr lang="it-IT" sz="1400" b="1" dirty="0" smtClean="0"/>
              <a:t>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La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</a:t>
            </a:r>
            <a:r>
              <a:rPr lang="it-IT" sz="1400" b="1" dirty="0"/>
              <a:t> </a:t>
            </a:r>
            <a:r>
              <a:rPr lang="it-IT" sz="1400" b="1" dirty="0" smtClean="0"/>
              <a:t>è ciò che serve a soddisfare </a:t>
            </a:r>
            <a:r>
              <a:rPr lang="it-IT" sz="1400" b="1" dirty="0"/>
              <a:t>i bisogni </a:t>
            </a:r>
            <a:r>
              <a:rPr lang="it-IT" sz="1400" b="1" dirty="0" smtClean="0"/>
              <a:t>umani, </a:t>
            </a:r>
            <a:r>
              <a:rPr lang="it-IT" sz="1400" b="1" dirty="0"/>
              <a:t>materiali e </a:t>
            </a:r>
            <a:r>
              <a:rPr lang="it-IT" sz="1400" b="1" dirty="0" smtClean="0"/>
              <a:t>immateriali, direttamente </a:t>
            </a:r>
            <a:r>
              <a:rPr lang="it-IT" sz="1400" b="1" dirty="0"/>
              <a:t>o indirettamente, </a:t>
            </a:r>
            <a:r>
              <a:rPr lang="it-IT" sz="1400" b="1" dirty="0" smtClean="0"/>
              <a:t>e si </a:t>
            </a:r>
            <a:r>
              <a:rPr lang="it-IT" sz="1400" b="1" dirty="0"/>
              <a:t>esamina secondo qualità e quantità, costituita da </a:t>
            </a:r>
            <a:r>
              <a:rPr lang="it-IT" sz="1400" b="1" dirty="0" smtClean="0"/>
              <a:t>due fattori</a:t>
            </a:r>
            <a:r>
              <a:rPr lang="it-IT" sz="1400" b="1" dirty="0"/>
              <a:t>: valore d’ uso e valore </a:t>
            </a:r>
            <a:r>
              <a:rPr lang="it-IT" sz="1400" b="1" dirty="0" smtClean="0"/>
              <a:t>di scambio.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/>
              <a:t>«</a:t>
            </a:r>
            <a:r>
              <a:rPr lang="it-IT" sz="1400" b="1" i="1" dirty="0"/>
              <a:t>Una merce è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bene economico, naturale o tecnicamente prodotto, suscettibile di essere scambiato con altri beni </a:t>
            </a:r>
            <a:r>
              <a:rPr lang="it-IT" sz="1400" b="1" i="1" dirty="0" smtClean="0"/>
              <a:t>oppure </a:t>
            </a:r>
            <a:r>
              <a:rPr lang="it-IT" sz="1400" b="1" i="1" dirty="0"/>
              <a:t>contro denaro all'interno di un mercato. Non vengono definiti come merci né i beni in attesa della vendita presso i produttori né quelli presso il </a:t>
            </a:r>
            <a:r>
              <a:rPr lang="it-IT" sz="1400" b="1" i="1" dirty="0" smtClean="0"/>
              <a:t>consumatore»</a:t>
            </a:r>
            <a:r>
              <a:rPr lang="it-IT" sz="1400" b="1" dirty="0"/>
              <a:t>. </a:t>
            </a:r>
            <a:r>
              <a:rPr lang="it-IT" sz="1400" b="1" dirty="0">
                <a:hlinkClick r:id="rId3"/>
              </a:rPr>
              <a:t>https://</a:t>
            </a:r>
            <a:r>
              <a:rPr lang="it-IT" sz="1400" b="1" dirty="0" smtClean="0">
                <a:hlinkClick r:id="rId3"/>
              </a:rPr>
              <a:t>it.wikipedia.org/wiki/Merce</a:t>
            </a:r>
            <a:r>
              <a:rPr lang="it-IT" sz="1400" b="1" dirty="0" smtClean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64" y="1046024"/>
            <a:ext cx="128027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400" b="1" smtClean="0">
                <a:solidFill>
                  <a:schemeClr val="tx1"/>
                </a:solidFill>
              </a:rPr>
              <a:t>26</a:t>
            </a:fld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 COSTO E VALORE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124744"/>
            <a:ext cx="8266270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«</a:t>
            </a:r>
            <a:r>
              <a:rPr lang="it-IT" sz="1400" b="1" i="1" dirty="0"/>
              <a:t>Il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</a:t>
            </a:r>
            <a:r>
              <a:rPr lang="it-IT" sz="1400" b="1" i="1" dirty="0"/>
              <a:t> è il valore economico di un bene o servizio espresso in moneta corrente in un dato tempo e luogo, che varia in base a modificazioni della domanda e offerta, e deve corrispondere al rapporto fra il ricavo totale desiderato dall'azienda da quella merce e il quantitativo </a:t>
            </a:r>
            <a:r>
              <a:rPr lang="it-IT" sz="1400" b="1" i="1" dirty="0" smtClean="0"/>
              <a:t>prodotto.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i="1" dirty="0"/>
              <a:t>I</a:t>
            </a:r>
            <a:r>
              <a:rPr lang="it-IT" sz="1400" b="1" i="1" dirty="0" smtClean="0"/>
              <a:t>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</a:t>
            </a:r>
            <a:r>
              <a:rPr lang="it-IT" sz="1400" b="1" i="1" dirty="0"/>
              <a:t>è un concetto diverso dal prezzo: questo è sinteticamente rappresentabile dalla somma di costo (totale) e margine (di profitto</a:t>
            </a:r>
            <a:r>
              <a:rPr lang="it-IT" sz="1400" b="1" dirty="0" smtClean="0"/>
              <a:t>).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i="1" dirty="0" smtClean="0"/>
              <a:t>Il </a:t>
            </a:r>
            <a:r>
              <a:rPr lang="it-IT" sz="1400" b="1" i="1" dirty="0"/>
              <a:t>concetto fondamentale per la vendita non è il prezzo inteso come cifra ma il </a:t>
            </a:r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sz="1400" b="1" i="1" dirty="0"/>
              <a:t>, che si può definire come l’insieme dei benefici che il cliente riceve con l’acquisto, secondo la sua personale valutazione </a:t>
            </a:r>
            <a:r>
              <a:rPr lang="it-IT" sz="1400" b="1" i="1" dirty="0" smtClean="0"/>
              <a:t>di: (a) quanto </a:t>
            </a:r>
            <a:r>
              <a:rPr lang="it-IT" sz="1400" b="1" i="1" dirty="0"/>
              <a:t>è importante ogni beneficio per </a:t>
            </a:r>
            <a:r>
              <a:rPr lang="it-IT" sz="1400" b="1" i="1" dirty="0" smtClean="0"/>
              <a:t>lui; (b) quanto </a:t>
            </a:r>
            <a:r>
              <a:rPr lang="it-IT" sz="1400" b="1" i="1" dirty="0"/>
              <a:t>sarebbe difficile soddisfarlo in altro </a:t>
            </a:r>
            <a:r>
              <a:rPr lang="it-IT" sz="1400" b="1" i="1" dirty="0" smtClean="0"/>
              <a:t>modo». </a:t>
            </a:r>
            <a:r>
              <a:rPr lang="it-IT" sz="1400" b="1" dirty="0" smtClean="0"/>
              <a:t>[cfr.</a:t>
            </a:r>
            <a:r>
              <a:rPr lang="it-IT" sz="1400" b="1" i="1" dirty="0" smtClean="0"/>
              <a:t> </a:t>
            </a:r>
            <a:r>
              <a:rPr lang="it-IT" sz="1400" b="1" i="1" dirty="0"/>
              <a:t>&gt; </a:t>
            </a:r>
            <a:r>
              <a:rPr lang="it-IT" sz="1400" b="1" i="1" dirty="0">
                <a:hlinkClick r:id="rId3"/>
              </a:rPr>
              <a:t>https://</a:t>
            </a:r>
            <a:r>
              <a:rPr lang="it-IT" sz="1400" b="1" i="1" dirty="0" smtClean="0">
                <a:hlinkClick r:id="rId3"/>
              </a:rPr>
              <a:t>it.wikipedia.org/wiki/Prezzo</a:t>
            </a:r>
            <a:r>
              <a:rPr lang="it-IT" sz="1400" b="1" i="1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400" b="1" dirty="0" smtClean="0"/>
              <a:t>Il valore di un prodotto o servizio, quindi, non deriva soltanto dalla sua valutazione, in quanto è un insieme complesso che comprende, oltre al prodotto/servizio, anche 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elementi dell’offerta commerciale </a:t>
            </a:r>
            <a:r>
              <a:rPr lang="it-IT" sz="1400" b="1" dirty="0" smtClean="0"/>
              <a:t>che, a loro volta, vanno riferiti all’</a:t>
            </a:r>
            <a:r>
              <a:rPr 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bisogni dei clienti. </a:t>
            </a:r>
            <a:endParaRPr lang="it-IT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1400" b="1" dirty="0"/>
          </a:p>
          <a:p>
            <a:pPr algn="just"/>
            <a:r>
              <a:rPr lang="it-IT" sz="1400" b="1" dirty="0"/>
              <a:t> </a:t>
            </a:r>
          </a:p>
          <a:p>
            <a:pPr algn="just"/>
            <a:endParaRPr lang="it-IT" sz="1400" b="1" dirty="0"/>
          </a:p>
          <a:p>
            <a:pPr algn="just"/>
            <a:endParaRPr lang="it-IT" sz="1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35730"/>
            <a:ext cx="2286616" cy="15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43" y="4365104"/>
            <a:ext cx="3629079" cy="2722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400" b="1" smtClean="0">
                <a:solidFill>
                  <a:schemeClr val="tx1"/>
                </a:solidFill>
              </a:rPr>
              <a:t>27</a:t>
            </a:fld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8463" y="476672"/>
            <a:ext cx="799288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CHE DETERMINANO I PREZZI</a:t>
            </a: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938337"/>
            <a:ext cx="3888432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La definizione del prezzo di un </a:t>
            </a:r>
            <a:r>
              <a:rPr lang="it-IT" sz="1400" b="1" dirty="0" smtClean="0"/>
              <a:t>prodotto </a:t>
            </a:r>
            <a:r>
              <a:rPr lang="it-IT" sz="1400" b="1" dirty="0"/>
              <a:t>è influenzata da:</a:t>
            </a:r>
          </a:p>
          <a:p>
            <a:pPr algn="just"/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interni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b="1" dirty="0" smtClean="0"/>
              <a:t>obiettivi </a:t>
            </a:r>
            <a:r>
              <a:rPr lang="it-IT" sz="1400" b="1" dirty="0"/>
              <a:t>di marketing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b="1" dirty="0"/>
              <a:t>costi sostenuti</a:t>
            </a:r>
          </a:p>
          <a:p>
            <a:pPr algn="just"/>
            <a:r>
              <a:rPr lang="it-IT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esterni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b="1" dirty="0"/>
              <a:t>mercato e domanda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b="1" dirty="0"/>
              <a:t>concorrenza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1400" b="1" dirty="0"/>
              <a:t>fluttuazioni del tasso di </a:t>
            </a:r>
            <a:r>
              <a:rPr lang="it-IT" sz="1400" b="1" dirty="0" smtClean="0"/>
              <a:t>cambio.</a:t>
            </a:r>
            <a:endParaRPr lang="it-IT" sz="1400" b="1" dirty="0"/>
          </a:p>
          <a:p>
            <a:pPr algn="just"/>
            <a:r>
              <a:rPr lang="it-IT" sz="1400" b="1" dirty="0"/>
              <a:t>I</a:t>
            </a:r>
            <a:r>
              <a:rPr lang="it-IT" sz="1400" b="1" dirty="0" smtClean="0"/>
              <a:t> 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sostenuti</a:t>
            </a:r>
            <a:r>
              <a:rPr lang="it-IT" sz="1400" b="1" dirty="0" smtClean="0">
                <a:solidFill>
                  <a:schemeClr val="tx1"/>
                </a:solidFill>
              </a:rPr>
              <a:t>, a loro volta, sono la somma di vari fattori: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1"/>
                </a:solidFill>
              </a:rPr>
              <a:t>costo dei materiali utilizzati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1"/>
                </a:solidFill>
              </a:rPr>
              <a:t>costo del lavoro (manodopera)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1"/>
                </a:solidFill>
              </a:rPr>
              <a:t>costo di lavorazione (apparecchi)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</a:rPr>
              <a:t>c</a:t>
            </a:r>
            <a:r>
              <a:rPr lang="it-IT" sz="1400" b="1" dirty="0" smtClean="0">
                <a:solidFill>
                  <a:schemeClr val="tx1"/>
                </a:solidFill>
              </a:rPr>
              <a:t>osti di vendita, distribuzione </a:t>
            </a:r>
            <a:r>
              <a:rPr lang="it-IT" sz="1400" b="1" dirty="0" err="1" smtClean="0">
                <a:solidFill>
                  <a:schemeClr val="tx1"/>
                </a:solidFill>
              </a:rPr>
              <a:t>etc</a:t>
            </a:r>
            <a:r>
              <a:rPr lang="it-IT" sz="1400" b="1" dirty="0" smtClean="0">
                <a:solidFill>
                  <a:schemeClr val="tx1"/>
                </a:solidFill>
              </a:rPr>
              <a:t>) 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400" b="1" dirty="0">
                <a:solidFill>
                  <a:schemeClr val="tx1"/>
                </a:solidFill>
              </a:rPr>
              <a:t>c</a:t>
            </a:r>
            <a:r>
              <a:rPr lang="it-IT" sz="1400" b="1" dirty="0" smtClean="0">
                <a:solidFill>
                  <a:schemeClr val="tx1"/>
                </a:solidFill>
              </a:rPr>
              <a:t>osti amministrativi (es. I.V.A</a:t>
            </a:r>
            <a:r>
              <a:rPr lang="it-IT" sz="1400" b="1" dirty="0" smtClean="0">
                <a:solidFill>
                  <a:schemeClr val="tx1"/>
                </a:solidFill>
              </a:rPr>
              <a:t>.)</a:t>
            </a:r>
            <a:endParaRPr lang="it-IT" sz="1400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6" y="729591"/>
            <a:ext cx="4032676" cy="309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3429000"/>
            <a:ext cx="4179371" cy="30777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“Cost 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</a:t>
            </a:r>
            <a:r>
              <a:rPr lang="en-US" sz="1200" b="1" i="1" dirty="0"/>
              <a:t>is the total amount of money that it costs a manufacturer to produce a given product or provide a given service.</a:t>
            </a:r>
          </a:p>
          <a:p>
            <a:pPr algn="just"/>
            <a:r>
              <a:rPr lang="en-US" sz="1200" b="1" i="1" dirty="0" smtClean="0">
                <a:solidFill>
                  <a:srgbClr val="FF0000"/>
                </a:solidFill>
              </a:rPr>
              <a:t>A </a:t>
            </a:r>
            <a:r>
              <a:rPr lang="en-US" sz="1200" b="1" i="1" dirty="0">
                <a:solidFill>
                  <a:srgbClr val="FF0000"/>
                </a:solidFill>
              </a:rPr>
              <a:t>cost price includes all outlays that are required for production</a:t>
            </a:r>
            <a:r>
              <a:rPr lang="en-US" sz="1200" b="1" i="1" dirty="0"/>
              <a:t>, including property costs, materials, power, research and development, testing, worker wages and anything else that must be paid for. </a:t>
            </a:r>
            <a:r>
              <a:rPr lang="en-US" sz="1200" b="1" i="1" dirty="0" smtClean="0"/>
              <a:t>[…]</a:t>
            </a:r>
          </a:p>
          <a:p>
            <a:pPr algn="just"/>
            <a:r>
              <a:rPr lang="en-US" sz="1200" b="1" i="1" dirty="0" smtClean="0">
                <a:solidFill>
                  <a:srgbClr val="FF0000"/>
                </a:solidFill>
              </a:rPr>
              <a:t>Cost </a:t>
            </a:r>
            <a:r>
              <a:rPr lang="en-US" sz="1200" b="1" i="1" dirty="0">
                <a:solidFill>
                  <a:srgbClr val="FF0000"/>
                </a:solidFill>
              </a:rPr>
              <a:t>price, along with the profit margin, determines a product’s wholesale price</a:t>
            </a:r>
            <a:r>
              <a:rPr lang="en-US" sz="1200" b="1" i="1" dirty="0"/>
              <a:t>. Between the manufacturer’s suggested retail price (MSRP) and the wholesale price, there is generally room for profit for both distributors and </a:t>
            </a:r>
            <a:r>
              <a:rPr lang="en-US" sz="1200" b="1" i="1" dirty="0" smtClean="0"/>
              <a:t>retailers.” </a:t>
            </a:r>
            <a:endParaRPr lang="en-US" sz="1200" b="1" dirty="0"/>
          </a:p>
          <a:p>
            <a:pPr algn="just"/>
            <a:r>
              <a:rPr lang="en-US" sz="1200" b="1" u="sng" dirty="0">
                <a:hlinkClick r:id="rId4"/>
              </a:rPr>
              <a:t>https://</a:t>
            </a:r>
            <a:r>
              <a:rPr lang="en-US" sz="1200" b="1" u="sng" dirty="0" smtClean="0">
                <a:hlinkClick r:id="rId4"/>
              </a:rPr>
              <a:t>whatis.techtarget.com/definition/cost-price</a:t>
            </a:r>
            <a:r>
              <a:rPr lang="en-US" sz="1200" b="1" u="sng" dirty="0" smtClean="0"/>
              <a:t> </a:t>
            </a:r>
            <a:endParaRPr lang="en-US" sz="1200" b="1" u="sng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32" y="4635243"/>
            <a:ext cx="3657600" cy="19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4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Concludendo…</a:t>
            </a:r>
            <a:endParaRPr lang="it-IT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67544" y="5805264"/>
            <a:ext cx="8183880" cy="420624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abbiamo capito alla fine di questo percorso?</a:t>
            </a:r>
            <a:endParaRPr lang="it-IT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400" b="1" smtClean="0">
                <a:solidFill>
                  <a:schemeClr val="tx1"/>
                </a:solidFill>
              </a:rPr>
              <a:t>28</a:t>
            </a:fld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88638"/>
            <a:ext cx="2578799" cy="146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9821"/>
            <a:ext cx="3225455" cy="265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57" y="1651112"/>
            <a:ext cx="2189725" cy="163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00595"/>
            <a:ext cx="3024336" cy="161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3174467" cy="196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9" y="2803018"/>
            <a:ext cx="1949202" cy="275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1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57606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SIGNIFICATO DI </a:t>
            </a:r>
            <a:r>
              <a:rPr lang="it-IT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endParaRPr lang="it-IT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755576" y="1052736"/>
            <a:ext cx="4314683" cy="49685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it-IT" sz="1600" b="1" dirty="0"/>
              <a:t>Il significato etimologico di VALORE ha a che fare con lo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stare bene, in salute, quindi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l’essere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</a:t>
            </a:r>
            <a:r>
              <a:rPr lang="it-IT" sz="1600" b="1" dirty="0"/>
              <a:t>, dimostrare potenza e, di conseguenza, svolgere un ruolo di comando. </a:t>
            </a:r>
            <a:endParaRPr lang="it-IT" sz="1600" b="1" dirty="0" smtClean="0"/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600" b="1" dirty="0" smtClean="0"/>
              <a:t>La </a:t>
            </a:r>
            <a:r>
              <a:rPr lang="it-IT" sz="1600" b="1" dirty="0"/>
              <a:t>parola VALORE assume però significati molto diversi a seconda del contesto, indicando sia un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morale </a:t>
            </a:r>
            <a:r>
              <a:rPr lang="it-IT" sz="1600" b="1" dirty="0"/>
              <a:t>o una caratteristica personale, sia l’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importanza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valutazione </a:t>
            </a:r>
            <a:r>
              <a:rPr lang="it-IT" sz="1600" b="1" dirty="0"/>
              <a:t>che si dà </a:t>
            </a:r>
            <a:r>
              <a:rPr lang="it-IT" sz="1600" b="1" dirty="0" smtClean="0"/>
              <a:t>alle cose materiali.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600" b="1" dirty="0" smtClean="0"/>
              <a:t>Oltre alle qualità morali ed alle cose che hanno un pregio economico, la parola VALORE può riferirsi anche ad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di misura </a:t>
            </a:r>
            <a:r>
              <a:rPr lang="it-IT" sz="1600" b="1" dirty="0" smtClean="0"/>
              <a:t>(come nella musica)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 efficacia </a:t>
            </a:r>
            <a:r>
              <a:rPr lang="it-IT" sz="1600" b="1" dirty="0" smtClean="0"/>
              <a:t>(validità).</a:t>
            </a:r>
            <a:endParaRPr lang="it-IT" sz="1600" b="1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bg2">
                    <a:lumMod val="25000"/>
                  </a:schemeClr>
                </a:solidFill>
              </a:rPr>
              <a:t>29</a:t>
            </a:fld>
            <a:endParaRPr lang="it-IT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39116"/>
            <a:ext cx="2598792" cy="199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55" y="3253334"/>
            <a:ext cx="2711643" cy="164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02" y="4861869"/>
            <a:ext cx="2921163" cy="153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21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56326" y="116632"/>
            <a:ext cx="6696744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1. DA DOVE DERIVA LA PAROLA </a:t>
            </a:r>
            <a:r>
              <a:rPr lang="it-IT" sz="2800" b="1" i="1" dirty="0" smtClean="0">
                <a:solidFill>
                  <a:srgbClr val="FF0000"/>
                </a:solidFill>
              </a:rPr>
              <a:t>‘VALORE’ ? </a:t>
            </a:r>
            <a:r>
              <a:rPr lang="it-IT" sz="2800" b="1" dirty="0" smtClean="0">
                <a:solidFill>
                  <a:schemeClr val="tx1"/>
                </a:solidFill>
              </a:rPr>
              <a:t>(etimologia)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196752"/>
            <a:ext cx="8159882" cy="32932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1600" b="1" i="1" dirty="0" smtClean="0">
                <a:solidFill>
                  <a:srgbClr val="FF0000"/>
                </a:solidFill>
              </a:rPr>
              <a:t>VALORE, VALERE, VALENZA, VALIDO, VALENTE</a:t>
            </a:r>
            <a:r>
              <a:rPr lang="it-IT" sz="1600" i="1" dirty="0" smtClean="0">
                <a:solidFill>
                  <a:srgbClr val="FF0000"/>
                </a:solidFill>
              </a:rPr>
              <a:t>… </a:t>
            </a:r>
            <a:r>
              <a:rPr lang="it-IT" sz="1600" dirty="0" smtClean="0"/>
              <a:t>In tutte queste parole italiane - come anche nelle omologhe inglesi (</a:t>
            </a:r>
            <a:r>
              <a:rPr lang="it-IT" sz="1600" i="1" dirty="0" smtClean="0"/>
              <a:t>VALUE, VALUABLE…</a:t>
            </a:r>
            <a:r>
              <a:rPr lang="it-IT" sz="1600" dirty="0" smtClean="0"/>
              <a:t>), francesi (</a:t>
            </a:r>
            <a:r>
              <a:rPr lang="it-IT" sz="1600" i="1" dirty="0" smtClean="0"/>
              <a:t>VALEUR, VALABLE…) </a:t>
            </a:r>
            <a:r>
              <a:rPr lang="it-IT" sz="1600" dirty="0" smtClean="0"/>
              <a:t>oppure spagnole (VALOR, VALIDO…) – è sempre riconoscibile il </a:t>
            </a:r>
            <a:r>
              <a:rPr lang="it-IT" sz="1600" b="1" dirty="0" smtClean="0"/>
              <a:t>monema lessicale </a:t>
            </a:r>
            <a:r>
              <a:rPr lang="it-IT" sz="1600" dirty="0" smtClean="0"/>
              <a:t> </a:t>
            </a:r>
            <a:r>
              <a:rPr lang="it-IT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VAL- </a:t>
            </a:r>
            <a:r>
              <a:rPr lang="it-IT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A sua volta, questo lessema ha un’origine pressoché comune, in quanto risale al tema del </a:t>
            </a:r>
            <a:r>
              <a:rPr lang="it-IT" sz="1600" b="1" dirty="0" smtClean="0">
                <a:solidFill>
                  <a:schemeClr val="tx1"/>
                </a:solidFill>
              </a:rPr>
              <a:t>verbo latino </a:t>
            </a:r>
            <a:r>
              <a:rPr lang="it-IT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VALEO,-ES, VALERE</a:t>
            </a:r>
            <a:r>
              <a:rPr lang="it-IT" sz="1600" dirty="0" smtClean="0">
                <a:solidFill>
                  <a:schemeClr val="tx1"/>
                </a:solidFill>
              </a:rPr>
              <a:t>, il cui significato fondamentale era: </a:t>
            </a:r>
            <a:r>
              <a:rPr lang="it-IT" sz="1600" b="1" dirty="0" smtClean="0">
                <a:solidFill>
                  <a:schemeClr val="tx1"/>
                </a:solidFill>
              </a:rPr>
              <a:t>«STAR BENE IN SALUTE», «ESSERE FORTE»</a:t>
            </a:r>
            <a:r>
              <a:rPr lang="it-IT" sz="1600" dirty="0" smtClean="0">
                <a:solidFill>
                  <a:schemeClr val="tx1"/>
                </a:solidFill>
              </a:rPr>
              <a:t>. In questo senso l’esclamazione latina «</a:t>
            </a:r>
            <a:r>
              <a:rPr lang="it-IT" sz="1600" i="1" dirty="0" smtClean="0">
                <a:solidFill>
                  <a:schemeClr val="tx1"/>
                </a:solidFill>
              </a:rPr>
              <a:t>VALE!</a:t>
            </a:r>
            <a:r>
              <a:rPr lang="it-IT" sz="1600" dirty="0" smtClean="0">
                <a:solidFill>
                  <a:schemeClr val="tx1"/>
                </a:solidFill>
              </a:rPr>
              <a:t>» e «</a:t>
            </a:r>
            <a:r>
              <a:rPr lang="it-IT" sz="1600" i="1" dirty="0" smtClean="0">
                <a:solidFill>
                  <a:schemeClr val="tx1"/>
                </a:solidFill>
              </a:rPr>
              <a:t>VALETE!</a:t>
            </a:r>
            <a:r>
              <a:rPr lang="it-IT" sz="1600" dirty="0" smtClean="0">
                <a:solidFill>
                  <a:schemeClr val="tx1"/>
                </a:solidFill>
              </a:rPr>
              <a:t>» era un saluto, ossia un augurio di buona salute rivolto all’interlocutore, di solito al momento del commiato.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L’area semantica di questa radice etimologica latina si è poi allargata, venendo ad indicare altri significati secondari: </a:t>
            </a:r>
            <a:r>
              <a:rPr lang="it-IT" sz="1600" b="1" dirty="0" smtClean="0">
                <a:solidFill>
                  <a:schemeClr val="tx1"/>
                </a:solidFill>
              </a:rPr>
              <a:t>«essere vigoroso, valido, potente»</a:t>
            </a:r>
            <a:r>
              <a:rPr lang="it-IT" sz="1600" dirty="0" smtClean="0">
                <a:solidFill>
                  <a:schemeClr val="tx1"/>
                </a:solidFill>
              </a:rPr>
              <a:t>, avvicinandosi così al senso oggi comune di </a:t>
            </a:r>
            <a:r>
              <a:rPr lang="it-IT" sz="1600" b="1" dirty="0" smtClean="0">
                <a:solidFill>
                  <a:schemeClr val="tx1"/>
                </a:solidFill>
              </a:rPr>
              <a:t>«avere valore».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91" y="5445224"/>
            <a:ext cx="248617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3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7" y="4756011"/>
            <a:ext cx="2470345" cy="176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umetto 1 5"/>
          <p:cNvSpPr/>
          <p:nvPr/>
        </p:nvSpPr>
        <p:spPr>
          <a:xfrm>
            <a:off x="1508314" y="4773800"/>
            <a:ext cx="6544756" cy="820412"/>
          </a:xfrm>
          <a:prstGeom prst="wedgeRectCallout">
            <a:avLst>
              <a:gd name="adj1" fmla="val -57917"/>
              <a:gd name="adj2" fmla="val -4431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567934" y="4845450"/>
            <a:ext cx="638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RICORDATE: L’ETIMOLOGIA DI UNA PAROLA E’ IL MODO MIGLIORE PER COMPRENDERNE DAVVERO IL SENSO. VALE A DIRE PER CAPIRNE IL…</a:t>
            </a:r>
            <a:r>
              <a:rPr lang="it-IT" sz="1400" b="1" i="1" dirty="0" smtClean="0">
                <a:solidFill>
                  <a:schemeClr val="bg1"/>
                </a:solidFill>
              </a:rPr>
              <a:t>VALORE</a:t>
            </a:r>
            <a:r>
              <a:rPr lang="it-IT" sz="1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01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33400"/>
            <a:ext cx="7899024" cy="5913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  </a:t>
            </a:r>
            <a:r>
              <a:rPr lang="it-IT" sz="2800" i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BISOGNI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IN SCALA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436096" y="1124744"/>
            <a:ext cx="3074551" cy="452917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4775971" cy="5148572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smtClean="0"/>
              <a:t>E’ stata sperimentata da alcuni studiosi come </a:t>
            </a:r>
            <a:r>
              <a:rPr lang="it-IT" sz="1400" b="1" dirty="0" err="1" smtClean="0"/>
              <a:t>Schwartz</a:t>
            </a:r>
            <a:r>
              <a:rPr lang="it-IT" sz="1400" b="1" dirty="0" smtClean="0"/>
              <a:t> la sistemazione dei valori fondamentali (</a:t>
            </a:r>
            <a:r>
              <a:rPr lang="it-IT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it-IT" sz="1400" b="1" dirty="0" smtClean="0"/>
              <a:t>) all’interno di uno schema che contrappone due principi opposti. E’ il caso del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</a:t>
            </a:r>
            <a:r>
              <a:rPr lang="it-IT" sz="1400" b="1" dirty="0" smtClean="0"/>
              <a:t> (come apertura) contrapposto alla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CONSERVAZIONE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smtClean="0"/>
              <a:t>(tradizione) e della 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AUTO-TRASCENDENZA</a:t>
            </a:r>
            <a:r>
              <a:rPr lang="it-IT" sz="1400" b="1" i="1" dirty="0" smtClean="0"/>
              <a:t> </a:t>
            </a:r>
            <a:r>
              <a:rPr lang="it-IT" sz="1400" b="1" dirty="0" smtClean="0"/>
              <a:t>(benevolenza, superamento degli interessi personali) contrapposta all’</a:t>
            </a: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AUTO-AFFERMAZIONE</a:t>
            </a:r>
            <a:r>
              <a:rPr lang="it-IT" sz="1400" b="1" dirty="0" smtClean="0"/>
              <a:t> (ricerca del successo, del potere).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smtClean="0"/>
              <a:t>L</a:t>
            </a:r>
            <a:r>
              <a:rPr lang="it-IT" sz="1400" b="1" dirty="0"/>
              <a:t>e</a:t>
            </a:r>
            <a:r>
              <a:rPr lang="it-IT" sz="1400" b="1" dirty="0" smtClean="0"/>
              <a:t> ‘scale’ di valori derivano sempre da gerarchie 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interessi e motivazioni</a:t>
            </a:r>
            <a:r>
              <a:rPr lang="it-IT" sz="1400" b="1" dirty="0" smtClean="0"/>
              <a:t>, ma soprattutto 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morali.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err="1" smtClean="0"/>
              <a:t>Maslow</a:t>
            </a:r>
            <a:r>
              <a:rPr lang="it-IT" sz="1400" b="1" dirty="0" smtClean="0"/>
              <a:t>, invece, ha stabilito una gerarchia relativa ai bisogni umani fondamentali (</a:t>
            </a:r>
            <a:r>
              <a:rPr lang="it-IT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it-IT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it-IT" sz="1400" b="1" dirty="0" smtClean="0"/>
              <a:t>). Si parte dai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fisiologici</a:t>
            </a:r>
            <a:r>
              <a:rPr lang="it-IT" sz="1400" b="1" dirty="0" smtClean="0"/>
              <a:t> (cioè vitali) per perseguire poi i bisogni 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sicurezza</a:t>
            </a:r>
            <a:r>
              <a:rPr lang="it-IT" sz="1400" b="1" dirty="0" smtClean="0"/>
              <a:t>, affettivi o 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appartenenza. </a:t>
            </a:r>
            <a:r>
              <a:rPr lang="it-IT" sz="1400" b="1" dirty="0" smtClean="0"/>
              <a:t>Si sale poi a quelli di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 </a:t>
            </a:r>
            <a:r>
              <a:rPr lang="it-IT" sz="1400" b="1" dirty="0" smtClean="0"/>
              <a:t>per giungere alla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autorealizzazione personale.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30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701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15" y="1052736"/>
            <a:ext cx="3666350" cy="26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6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7606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RAPPORTO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23528" y="930144"/>
            <a:ext cx="5064003" cy="530716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smtClean="0"/>
              <a:t>Passando ai ‘valori materiali’, abbiamo visto </a:t>
            </a:r>
            <a:r>
              <a:rPr lang="it-IT" sz="1400" b="1" dirty="0"/>
              <a:t>che  </a:t>
            </a:r>
            <a:r>
              <a:rPr lang="it-IT" sz="1400" b="1" i="1" dirty="0" smtClean="0"/>
              <a:t>«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non è affatto coincidente con il 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</a:t>
            </a:r>
            <a:r>
              <a:rPr lang="it-IT" sz="1400" b="1" i="1" dirty="0" smtClean="0"/>
              <a:t>), </a:t>
            </a:r>
            <a:r>
              <a:rPr lang="it-IT" sz="1400" b="1" i="1" dirty="0"/>
              <a:t>bensì è il frutto della composizione della curva della domanda con quella </a:t>
            </a:r>
            <a:r>
              <a:rPr lang="it-IT" sz="1400" b="1" i="1" dirty="0" smtClean="0"/>
              <a:t>dell'offerta».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smtClean="0"/>
              <a:t>Un </a:t>
            </a:r>
            <a:r>
              <a:rPr lang="it-IT" sz="1400" b="1" dirty="0"/>
              <a:t>criterio </a:t>
            </a:r>
            <a:r>
              <a:rPr lang="it-IT" sz="1400" b="1" dirty="0" smtClean="0"/>
              <a:t>più oggettivo </a:t>
            </a:r>
            <a:r>
              <a:rPr lang="it-IT" sz="1400" b="1" dirty="0"/>
              <a:t>per stabilire il valore di un bene è </a:t>
            </a:r>
            <a:r>
              <a:rPr lang="it-IT" sz="1400" b="1" dirty="0" smtClean="0"/>
              <a:t>stabilirne </a:t>
            </a:r>
            <a:r>
              <a:rPr lang="it-IT" sz="1400" b="1" dirty="0"/>
              <a:t>l'</a:t>
            </a: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utilità </a:t>
            </a:r>
            <a:r>
              <a:rPr lang="it-IT" sz="1400" b="1" dirty="0" smtClean="0"/>
              <a:t>cioè il suo effettivo </a:t>
            </a:r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</a:t>
            </a:r>
            <a:r>
              <a:rPr lang="it-IT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d'uso</a:t>
            </a:r>
            <a:r>
              <a:rPr lang="it-IT" sz="1400" b="1" dirty="0"/>
              <a:t>. </a:t>
            </a:r>
            <a:r>
              <a:rPr lang="it-IT" sz="1400" b="1" dirty="0" smtClean="0"/>
              <a:t>Invece di riferirci </a:t>
            </a:r>
            <a:r>
              <a:rPr lang="it-IT" sz="1400" b="1" dirty="0"/>
              <a:t>al </a:t>
            </a:r>
            <a:r>
              <a:rPr lang="it-IT" sz="1400" b="1" dirty="0" smtClean="0"/>
              <a:t>valore di scambio (e quindi di mercato), quest’ultimo guarda soprattutto a chi utilizza il bene o servizio, e quindi gli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riconosce un valore sulla base dei suoi reali bisogni e non dell’offerta del mercato</a:t>
            </a:r>
            <a:r>
              <a:rPr lang="it-IT" sz="1400" b="1" dirty="0" smtClean="0"/>
              <a:t>. 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/>
              <a:t>Il </a:t>
            </a:r>
            <a:r>
              <a:rPr lang="it-IT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</a:t>
            </a:r>
            <a:r>
              <a:rPr lang="it-IT" sz="1400" b="1" dirty="0"/>
              <a:t> </a:t>
            </a:r>
            <a:r>
              <a:rPr lang="it-IT" sz="1400" b="1" dirty="0" smtClean="0"/>
              <a:t>economico di </a:t>
            </a:r>
            <a:r>
              <a:rPr lang="it-IT" sz="1400" b="1" dirty="0"/>
              <a:t>un bene o servizio </a:t>
            </a:r>
            <a:r>
              <a:rPr lang="it-IT" sz="1400" b="1" dirty="0" smtClean="0"/>
              <a:t>può variare </a:t>
            </a:r>
            <a:r>
              <a:rPr lang="it-IT" sz="1400" b="1" dirty="0"/>
              <a:t>in base </a:t>
            </a:r>
            <a:r>
              <a:rPr lang="it-IT" sz="1400" b="1" dirty="0" smtClean="0"/>
              <a:t>alle condizioni </a:t>
            </a:r>
            <a:r>
              <a:rPr lang="it-IT" sz="1400" b="1" dirty="0"/>
              <a:t>della domanda e </a:t>
            </a:r>
            <a:r>
              <a:rPr lang="it-IT" sz="1400" b="1" dirty="0" smtClean="0"/>
              <a:t>offerta  ed è determinato da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sia interni </a:t>
            </a:r>
            <a:r>
              <a:rPr lang="it-IT" sz="1400" b="1" dirty="0" smtClean="0"/>
              <a:t>(costi sostenuti, obiettivi di </a:t>
            </a:r>
            <a:r>
              <a:rPr lang="it-IT" sz="1400" b="1" i="1" dirty="0" smtClean="0"/>
              <a:t>marketing</a:t>
            </a:r>
            <a:r>
              <a:rPr lang="it-IT" sz="1400" b="1" dirty="0" smtClean="0"/>
              <a:t>), </a:t>
            </a: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esterni </a:t>
            </a:r>
            <a:r>
              <a:rPr lang="it-IT" sz="1400" b="1" dirty="0" smtClean="0"/>
              <a:t>(concorrenza, variazioni del mercato, etc.)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it-IT" sz="1400" b="1" dirty="0" smtClean="0"/>
              <a:t>Il </a:t>
            </a:r>
            <a:r>
              <a:rPr lang="it-IT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effettivo </a:t>
            </a:r>
            <a:r>
              <a:rPr lang="it-IT" sz="1400" b="1" dirty="0" smtClean="0"/>
              <a:t>di un bene </a:t>
            </a:r>
            <a:r>
              <a:rPr lang="it-IT" sz="1400" b="1" dirty="0"/>
              <a:t>o </a:t>
            </a:r>
            <a:r>
              <a:rPr lang="it-IT" sz="1400" b="1" dirty="0" smtClean="0"/>
              <a:t>servizio è comunque la </a:t>
            </a:r>
            <a:r>
              <a:rPr lang="it-IT" sz="1400" b="1" dirty="0"/>
              <a:t>somma di vari </a:t>
            </a:r>
            <a:r>
              <a:rPr lang="it-IT" sz="1400" b="1" dirty="0" smtClean="0"/>
              <a:t>fattori: costo </a:t>
            </a:r>
            <a:r>
              <a:rPr lang="it-IT" sz="1400" b="1" dirty="0"/>
              <a:t>dei </a:t>
            </a:r>
            <a:r>
              <a:rPr lang="it-IT" sz="1400" b="1" dirty="0" smtClean="0"/>
              <a:t>materiali, della manodopera, degli strumenti impiegati, della distribuzione, di tipi amministrativo, etc.)</a:t>
            </a:r>
            <a:endParaRPr lang="it-IT" sz="1400" b="1" dirty="0"/>
          </a:p>
          <a:p>
            <a:pPr algn="just">
              <a:buClrTx/>
              <a:buFont typeface="Wingdings" pitchFamily="2" charset="2"/>
              <a:buChar char="q"/>
            </a:pPr>
            <a:endParaRPr lang="it-IT" sz="1400" b="1" dirty="0" smtClean="0"/>
          </a:p>
          <a:p>
            <a:pPr algn="just">
              <a:buClrTx/>
              <a:buFont typeface="Wingdings" pitchFamily="2" charset="2"/>
              <a:buChar char="q"/>
            </a:pPr>
            <a:endParaRPr lang="it-IT" sz="1400" b="1" dirty="0" smtClean="0"/>
          </a:p>
          <a:p>
            <a:pPr algn="just">
              <a:buClrTx/>
              <a:buFont typeface="Wingdings" pitchFamily="2" charset="2"/>
              <a:buChar char="q"/>
            </a:pPr>
            <a:endParaRPr lang="it-IT" sz="1400" b="1" dirty="0" smtClean="0"/>
          </a:p>
          <a:p>
            <a:pPr algn="just">
              <a:buClrTx/>
              <a:buFont typeface="Wingdings" pitchFamily="2" charset="2"/>
              <a:buChar char="q"/>
            </a:pPr>
            <a:endParaRPr lang="it-IT" sz="1400" b="1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31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74282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84" y="1052736"/>
            <a:ext cx="3313384" cy="165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82" y="2924944"/>
            <a:ext cx="3334379" cy="158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92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b="1" smtClean="0">
                <a:solidFill>
                  <a:schemeClr val="tx1"/>
                </a:solidFill>
              </a:rPr>
              <a:t>32</a:t>
            </a:fld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14" y="2534698"/>
            <a:ext cx="5290521" cy="378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metto 1 6"/>
          <p:cNvSpPr/>
          <p:nvPr/>
        </p:nvSpPr>
        <p:spPr>
          <a:xfrm>
            <a:off x="395536" y="603748"/>
            <a:ext cx="8136904" cy="1512168"/>
          </a:xfrm>
          <a:prstGeom prst="wedgeRectCallout">
            <a:avLst>
              <a:gd name="adj1" fmla="val -21514"/>
              <a:gd name="adj2" fmla="val 1162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BEH, ADESSO PENSO CHE AVETE LE IDEE UN PO’ PIU’ CHIARE SULLA FONDAMENTALE QUESTIONE DEI </a:t>
            </a:r>
            <a:r>
              <a:rPr lang="it-IT" sz="1600" b="1" i="1" dirty="0" smtClean="0"/>
              <a:t>‘VALORI’. </a:t>
            </a:r>
            <a:r>
              <a:rPr lang="it-IT" sz="1600" b="1" dirty="0" smtClean="0"/>
              <a:t>SPERO CHE QUESTA NOSTRA RICERCA – ANCHE AL DI LA’ DELLA SCUOLA E DELL’ESAME - VI AIUTI A RICONOSCERE I VOSTRI PERSONALI VALORI E AD AGIRE DI CONSEGUENZA. </a:t>
            </a:r>
          </a:p>
          <a:p>
            <a:pPr algn="ctr"/>
            <a:r>
              <a:rPr lang="it-IT" sz="1600" b="1" dirty="0" smtClean="0"/>
              <a:t>AUGURI, QUINDI, E…</a:t>
            </a:r>
            <a:r>
              <a:rPr lang="it-IT" sz="1600" b="1" i="1" dirty="0" smtClean="0"/>
              <a:t>VALETE</a:t>
            </a:r>
            <a:r>
              <a:rPr lang="it-IT" sz="1600" b="1" dirty="0" smtClean="0"/>
              <a:t> !</a:t>
            </a:r>
            <a:endParaRPr lang="it-IT" sz="1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629164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© 2018 Ermete Ferraro – Riproduzione consentita solo dietro autorizzazione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64009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852936"/>
            <a:ext cx="2874643" cy="2949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/>
          <p:cNvSpPr txBox="1"/>
          <p:nvPr/>
        </p:nvSpPr>
        <p:spPr>
          <a:xfrm>
            <a:off x="2483768" y="404664"/>
            <a:ext cx="6192688" cy="59093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/>
              <a:t>Questa base latina, però, può essere fatta risalire ad una matrice ancor più antica, la</a:t>
            </a:r>
            <a:r>
              <a:rPr lang="it-IT" b="1" dirty="0" smtClean="0"/>
              <a:t> radice proto-indoeuropea</a:t>
            </a:r>
            <a:r>
              <a:rPr lang="it-IT" dirty="0" smtClean="0"/>
              <a:t>: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*WAL-</a:t>
            </a:r>
            <a:r>
              <a:rPr lang="it-IT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il cui significato era: «</a:t>
            </a:r>
            <a:r>
              <a:rPr lang="it-IT" b="1" dirty="0" smtClean="0">
                <a:solidFill>
                  <a:schemeClr val="tx1"/>
                </a:solidFill>
              </a:rPr>
              <a:t>ESSERE FORTE».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E’ appunto da </a:t>
            </a:r>
            <a:r>
              <a:rPr lang="it-IT" b="1" i="1" dirty="0" smtClean="0">
                <a:solidFill>
                  <a:schemeClr val="tx1"/>
                </a:solidFill>
              </a:rPr>
              <a:t>*</a:t>
            </a:r>
            <a:r>
              <a:rPr lang="it-IT" b="1" i="1" dirty="0">
                <a:solidFill>
                  <a:schemeClr val="tx1"/>
                </a:solidFill>
              </a:rPr>
              <a:t>W</a:t>
            </a:r>
            <a:r>
              <a:rPr lang="it-IT" b="1" i="1" dirty="0" smtClean="0">
                <a:solidFill>
                  <a:schemeClr val="tx1"/>
                </a:solidFill>
              </a:rPr>
              <a:t>AL- </a:t>
            </a:r>
            <a:r>
              <a:rPr lang="it-IT" dirty="0" smtClean="0">
                <a:solidFill>
                  <a:schemeClr val="tx1"/>
                </a:solidFill>
              </a:rPr>
              <a:t>che è derivato sia il lessema </a:t>
            </a:r>
            <a:r>
              <a:rPr lang="it-IT" b="1" dirty="0" smtClean="0">
                <a:solidFill>
                  <a:schemeClr val="tx1"/>
                </a:solidFill>
              </a:rPr>
              <a:t>latino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VAL-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con le relative derivazioni nelle </a:t>
            </a:r>
            <a:r>
              <a:rPr lang="it-IT" b="1" dirty="0" smtClean="0">
                <a:solidFill>
                  <a:schemeClr val="tx1"/>
                </a:solidFill>
              </a:rPr>
              <a:t>lingue romanze </a:t>
            </a:r>
            <a:r>
              <a:rPr lang="it-IT" dirty="0" smtClean="0">
                <a:solidFill>
                  <a:schemeClr val="tx1"/>
                </a:solidFill>
              </a:rPr>
              <a:t>(italiano, francese, spagnolo, portoghese etc.), sia quello di origine </a:t>
            </a:r>
            <a:r>
              <a:rPr lang="it-IT" b="1" dirty="0" smtClean="0">
                <a:solidFill>
                  <a:schemeClr val="tx1"/>
                </a:solidFill>
              </a:rPr>
              <a:t>nordica e germanica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WALD- / WALT-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, dal quale son invece derivati molti vocaboli tedeschi, inglesi e scandinavi, fra cui non solo sostantivi ma anche nomi propri.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lla stessa origine risalgono alcune parole derivanti dalla </a:t>
            </a:r>
            <a:r>
              <a:rPr lang="it-IT" b="1" dirty="0" smtClean="0">
                <a:solidFill>
                  <a:schemeClr val="tx1"/>
                </a:solidFill>
              </a:rPr>
              <a:t>radice celtica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*GAL- </a:t>
            </a:r>
            <a:r>
              <a:rPr lang="it-IT" dirty="0" smtClean="0">
                <a:solidFill>
                  <a:schemeClr val="tx1"/>
                </a:solidFill>
              </a:rPr>
              <a:t>(«potere», «forza»), come: </a:t>
            </a:r>
            <a:r>
              <a:rPr lang="it-IT" b="1" i="1" dirty="0" err="1" smtClean="0">
                <a:solidFill>
                  <a:schemeClr val="tx1"/>
                </a:solidFill>
              </a:rPr>
              <a:t>walos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= dominatore (</a:t>
            </a:r>
            <a:r>
              <a:rPr lang="it-IT" dirty="0" err="1" smtClean="0">
                <a:solidFill>
                  <a:schemeClr val="tx1"/>
                </a:solidFill>
              </a:rPr>
              <a:t>celt</a:t>
            </a:r>
            <a:r>
              <a:rPr lang="it-IT" dirty="0" smtClean="0">
                <a:solidFill>
                  <a:schemeClr val="tx1"/>
                </a:solidFill>
              </a:rPr>
              <a:t>.); </a:t>
            </a:r>
            <a:r>
              <a:rPr lang="it-IT" b="1" i="1" dirty="0" err="1" smtClean="0">
                <a:solidFill>
                  <a:schemeClr val="tx1"/>
                </a:solidFill>
              </a:rPr>
              <a:t>flaith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= dominio (</a:t>
            </a:r>
            <a:r>
              <a:rPr lang="it-IT" dirty="0" err="1" smtClean="0">
                <a:solidFill>
                  <a:schemeClr val="tx1"/>
                </a:solidFill>
              </a:rPr>
              <a:t>ant</a:t>
            </a:r>
            <a:r>
              <a:rPr lang="it-IT" dirty="0" smtClean="0">
                <a:solidFill>
                  <a:schemeClr val="tx1"/>
                </a:solidFill>
              </a:rPr>
              <a:t>. irlandese) e </a:t>
            </a:r>
            <a:r>
              <a:rPr lang="it-IT" b="1" i="1" dirty="0" err="1" smtClean="0">
                <a:solidFill>
                  <a:schemeClr val="tx1"/>
                </a:solidFill>
              </a:rPr>
              <a:t>gallu</a:t>
            </a:r>
            <a:r>
              <a:rPr lang="it-IT" dirty="0" smtClean="0">
                <a:solidFill>
                  <a:schemeClr val="tx1"/>
                </a:solidFill>
              </a:rPr>
              <a:t> = essere abile (gallese).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In tutti questi casi il significato prevalente restava quello di </a:t>
            </a:r>
            <a:r>
              <a:rPr lang="it-IT" b="1" dirty="0" smtClean="0">
                <a:solidFill>
                  <a:schemeClr val="tx1"/>
                </a:solidFill>
              </a:rPr>
              <a:t>«essere forte»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  <a:r>
              <a:rPr lang="it-IT" b="1" dirty="0" smtClean="0">
                <a:solidFill>
                  <a:schemeClr val="tx1"/>
                </a:solidFill>
              </a:rPr>
              <a:t> «avere potere»</a:t>
            </a:r>
            <a:r>
              <a:rPr lang="it-IT" dirty="0" smtClean="0">
                <a:solidFill>
                  <a:schemeClr val="tx1"/>
                </a:solidFill>
              </a:rPr>
              <a:t>,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diventando poi, per estensione: </a:t>
            </a:r>
            <a:r>
              <a:rPr lang="it-IT" b="1" dirty="0" smtClean="0">
                <a:solidFill>
                  <a:schemeClr val="tx1"/>
                </a:solidFill>
              </a:rPr>
              <a:t>«governare», «comandare».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4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5" name="Fumetto 3 4"/>
          <p:cNvSpPr/>
          <p:nvPr/>
        </p:nvSpPr>
        <p:spPr>
          <a:xfrm>
            <a:off x="683568" y="1962417"/>
            <a:ext cx="1728192" cy="75469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35596" y="207815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MISE OBELIX…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06714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58134640"/>
              </p:ext>
            </p:extLst>
          </p:nvPr>
        </p:nvGraphicFramePr>
        <p:xfrm>
          <a:off x="4164964" y="188640"/>
          <a:ext cx="50040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5536" y="533156"/>
            <a:ext cx="4536504" cy="575542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/>
              <a:t>Alcuni esempi di questa ‘parentela’ tra vocaboli presenti nel lessico di lingue molto diverse sono i seguenti: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Dalla </a:t>
            </a:r>
            <a:r>
              <a:rPr lang="it-IT" sz="1600" b="1" dirty="0" smtClean="0"/>
              <a:t>radice nordica </a:t>
            </a:r>
            <a:r>
              <a:rPr lang="it-IT" sz="1600" b="1" i="1" dirty="0" smtClean="0">
                <a:solidFill>
                  <a:srgbClr val="FF0000"/>
                </a:solidFill>
              </a:rPr>
              <a:t>WALD- </a:t>
            </a:r>
            <a:r>
              <a:rPr lang="it-IT" sz="1600" dirty="0" smtClean="0"/>
              <a:t>derivano: l’antico slavo VLASTI (dominare);il lituano WALDYTI (aver potere); il russo VLAD (forte, potente); l’antico </a:t>
            </a:r>
            <a:r>
              <a:rPr lang="it-IT" sz="1600" dirty="0" err="1" smtClean="0"/>
              <a:t>norv</a:t>
            </a:r>
            <a:r>
              <a:rPr lang="it-IT" sz="1600" dirty="0" smtClean="0"/>
              <a:t>. VALDR (governante 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Le </a:t>
            </a:r>
            <a:r>
              <a:rPr lang="it-IT" sz="1600" b="1" dirty="0" smtClean="0"/>
              <a:t>varianti germaniche ed anglo-sassoni </a:t>
            </a:r>
            <a:r>
              <a:rPr lang="it-IT" sz="1600" dirty="0" smtClean="0"/>
              <a:t>risalenti alla radice </a:t>
            </a:r>
            <a:r>
              <a:rPr lang="it-IT" sz="1600" b="1" i="1" dirty="0" smtClean="0">
                <a:solidFill>
                  <a:srgbClr val="FF0000"/>
                </a:solidFill>
              </a:rPr>
              <a:t>WALT-</a:t>
            </a:r>
            <a:r>
              <a:rPr lang="it-IT" sz="1600" dirty="0" smtClean="0"/>
              <a:t>, fra cui nomi propri </a:t>
            </a:r>
            <a:r>
              <a:rPr lang="it-IT" sz="1600" dirty="0"/>
              <a:t>(</a:t>
            </a:r>
            <a:r>
              <a:rPr lang="it-IT" sz="1600" dirty="0" smtClean="0"/>
              <a:t>WALTER, WALDO, REYNALD, DONALD…).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La </a:t>
            </a:r>
            <a:r>
              <a:rPr lang="it-IT" sz="1600" b="1" dirty="0" smtClean="0"/>
              <a:t>radice celtica </a:t>
            </a:r>
            <a:r>
              <a:rPr lang="it-IT" sz="1600" b="1" i="1" dirty="0" smtClean="0">
                <a:solidFill>
                  <a:srgbClr val="FF0000"/>
                </a:solidFill>
              </a:rPr>
              <a:t>GAL-</a:t>
            </a:r>
            <a:r>
              <a:rPr lang="it-IT" sz="1600" dirty="0" smtClean="0"/>
              <a:t>, oltre ai nomi GALLI /GALATI, ha dato origine ai toponimi delle regioni da loro dominate (GALLES/WALES</a:t>
            </a:r>
            <a:r>
              <a:rPr lang="it-IT" sz="1600" dirty="0"/>
              <a:t>, </a:t>
            </a:r>
            <a:r>
              <a:rPr lang="it-IT" sz="1600" dirty="0" smtClean="0"/>
              <a:t>CORNWALL /CORNOVAGLIA, GALIZIA…).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/>
              <a:t>Pensiamo poi a tutti i </a:t>
            </a:r>
            <a:r>
              <a:rPr lang="it-IT" sz="1600" b="1" dirty="0" smtClean="0"/>
              <a:t>vocaboli latini e romanzi </a:t>
            </a:r>
            <a:r>
              <a:rPr lang="it-IT" sz="1600" dirty="0" smtClean="0"/>
              <a:t>che hanno la radice tematica </a:t>
            </a:r>
            <a:r>
              <a:rPr lang="it-IT" sz="1600" b="1" i="1" dirty="0" smtClean="0">
                <a:solidFill>
                  <a:srgbClr val="FF0000"/>
                </a:solidFill>
              </a:rPr>
              <a:t>VAL-</a:t>
            </a:r>
            <a:r>
              <a:rPr lang="it-IT" sz="1600" dirty="0" smtClean="0"/>
              <a:t>, ivi compresi diffusi sostantivi o verbi (VALORE, VALIDITA’, INVALIDO,  AVVALORARE…), ma anche alcuni nomi  propri (VALERIO/A, VALENTINO…).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4289793"/>
            <a:ext cx="1599913" cy="2156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77" y="4289793"/>
            <a:ext cx="1944216" cy="125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876256" y="56612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DONALD, VLAD e</a:t>
            </a:r>
          </a:p>
          <a:p>
            <a:r>
              <a:rPr lang="it-IT" b="1" dirty="0" smtClean="0"/>
              <a:t>VALERIANO</a:t>
            </a:r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19" y="2715984"/>
            <a:ext cx="1203598" cy="160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5</a:t>
            </a:fld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3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6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3548" y="567705"/>
            <a:ext cx="680475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2 . CHE COSA SIGNIFICA LA PAROLA </a:t>
            </a:r>
            <a:r>
              <a:rPr lang="it-IT" sz="2800" b="1" i="1" dirty="0" smtClean="0">
                <a:solidFill>
                  <a:srgbClr val="FF0000"/>
                </a:solidFill>
              </a:rPr>
              <a:t>‘VALORE’ </a:t>
            </a:r>
            <a:r>
              <a:rPr lang="it-IT" sz="2800" b="1" dirty="0" smtClean="0">
                <a:solidFill>
                  <a:srgbClr val="FF0000"/>
                </a:solidFill>
              </a:rPr>
              <a:t>? </a:t>
            </a:r>
            <a:r>
              <a:rPr lang="it-IT" sz="2800" b="1" dirty="0" smtClean="0">
                <a:solidFill>
                  <a:schemeClr val="tx1"/>
                </a:solidFill>
              </a:rPr>
              <a:t>(semantica)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3548" y="1556792"/>
            <a:ext cx="8280920" cy="46782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>
                <a:solidFill>
                  <a:srgbClr val="FF0000"/>
                </a:solidFill>
              </a:rPr>
              <a:t>[</a:t>
            </a:r>
            <a:r>
              <a:rPr lang="it-IT" sz="1400" dirty="0" smtClean="0"/>
              <a:t>va-</a:t>
            </a:r>
            <a:r>
              <a:rPr lang="it-IT" sz="1400" dirty="0" err="1" smtClean="0"/>
              <a:t>ló</a:t>
            </a:r>
            <a:r>
              <a:rPr lang="it-IT" sz="1400" dirty="0" smtClean="0"/>
              <a:t>-re] </a:t>
            </a:r>
            <a:r>
              <a:rPr lang="it-IT" sz="1400" dirty="0" err="1" smtClean="0"/>
              <a:t>s.m</a:t>
            </a:r>
            <a:r>
              <a:rPr lang="it-IT" sz="1400" dirty="0"/>
              <a:t>. (</a:t>
            </a:r>
            <a:r>
              <a:rPr lang="it-IT" sz="1400" dirty="0" err="1"/>
              <a:t>pl</a:t>
            </a:r>
            <a:r>
              <a:rPr lang="it-IT" sz="1400" dirty="0"/>
              <a:t>. -</a:t>
            </a:r>
            <a:r>
              <a:rPr lang="it-IT" sz="1400" dirty="0" err="1"/>
              <a:t>ri</a:t>
            </a:r>
            <a:r>
              <a:rPr lang="it-IT" sz="1400" dirty="0"/>
              <a:t>)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</a:t>
            </a:r>
            <a:r>
              <a:rPr lang="it-IT" sz="1400" b="1" dirty="0" smtClean="0"/>
              <a:t> </a:t>
            </a:r>
            <a:r>
              <a:rPr lang="it-IT" sz="1400" b="1" dirty="0"/>
              <a:t>Ciò che una persona, una cosa vale; quanto essa vale</a:t>
            </a:r>
            <a:r>
              <a:rPr lang="it-IT" sz="1400" dirty="0"/>
              <a:t>: il v. di un pianista, di un quadro, dell'amicizia; non immagini che v. abbia la vita</a:t>
            </a:r>
          </a:p>
          <a:p>
            <a:r>
              <a:rPr lang="it-IT" sz="1400" dirty="0"/>
              <a:t>|| </a:t>
            </a:r>
            <a:r>
              <a:rPr lang="it-IT" sz="1400" b="1" dirty="0"/>
              <a:t>Corrispettivo monetario di un bene, prezzo, costo</a:t>
            </a:r>
            <a:r>
              <a:rPr lang="it-IT" sz="1400" dirty="0"/>
              <a:t>: il v. di un edificio; vendere un bene al di sotto del suo v.; l'oro è aumentato di v</a:t>
            </a:r>
            <a:r>
              <a:rPr lang="it-IT" sz="1400" dirty="0" smtClean="0"/>
              <a:t>.</a:t>
            </a:r>
            <a:endParaRPr lang="it-IT" sz="1400" dirty="0"/>
          </a:p>
          <a:p>
            <a:r>
              <a:rPr lang="it-IT" sz="1400" b="1" dirty="0">
                <a:solidFill>
                  <a:srgbClr val="FF0000"/>
                </a:solidFill>
              </a:rPr>
              <a:t>2</a:t>
            </a:r>
            <a:r>
              <a:rPr lang="it-IT" sz="1400" b="1" dirty="0"/>
              <a:t> Complesso di qualità altamente positive in ambito spirituale, intellettuale, professionale, che rendono una persona degna di considerazione e di stima</a:t>
            </a:r>
            <a:r>
              <a:rPr lang="it-IT" sz="1400" dirty="0"/>
              <a:t>: un uomo di grande v.; uno scienziato di v.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3 </a:t>
            </a:r>
            <a:r>
              <a:rPr lang="it-IT" sz="1400" b="1" dirty="0"/>
              <a:t>Importanza, significato oggettivo o soggettivo</a:t>
            </a:r>
            <a:r>
              <a:rPr lang="it-IT" sz="1400" dirty="0"/>
              <a:t>: non sa comprendere il v. di questo mio gesto; sono oggetti che per me hanno un v. </a:t>
            </a:r>
            <a:r>
              <a:rPr lang="it-IT" sz="1400" dirty="0" smtClean="0"/>
              <a:t>immenso</a:t>
            </a:r>
            <a:endParaRPr lang="it-IT" sz="1400" dirty="0"/>
          </a:p>
          <a:p>
            <a:r>
              <a:rPr lang="it-IT" sz="1400" b="1" dirty="0">
                <a:solidFill>
                  <a:srgbClr val="FF0000"/>
                </a:solidFill>
              </a:rPr>
              <a:t>4 </a:t>
            </a:r>
            <a:r>
              <a:rPr lang="it-IT" sz="1400" b="1" dirty="0"/>
              <a:t>Efficacia, validità</a:t>
            </a:r>
            <a:r>
              <a:rPr lang="it-IT" sz="1400" dirty="0"/>
              <a:t>: i certificati privi di bollo non hanno v.; il v. di un sistema, di un </a:t>
            </a:r>
            <a:r>
              <a:rPr lang="it-IT" sz="1400" dirty="0" smtClean="0"/>
              <a:t>metodo…</a:t>
            </a:r>
            <a:endParaRPr lang="it-IT" sz="1400" dirty="0"/>
          </a:p>
          <a:p>
            <a:r>
              <a:rPr lang="it-IT" sz="1400" b="1" dirty="0" smtClean="0">
                <a:solidFill>
                  <a:srgbClr val="FF0000"/>
                </a:solidFill>
              </a:rPr>
              <a:t>5</a:t>
            </a:r>
            <a:r>
              <a:rPr lang="it-IT" sz="1400" b="1" dirty="0" smtClean="0"/>
              <a:t> </a:t>
            </a:r>
            <a:r>
              <a:rPr lang="it-IT" sz="1400" b="1" dirty="0"/>
              <a:t>Significato</a:t>
            </a:r>
            <a:r>
              <a:rPr lang="it-IT" sz="1400" dirty="0"/>
              <a:t>: occorre specificare l'esatto v. dei vocaboli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6</a:t>
            </a:r>
            <a:r>
              <a:rPr lang="it-IT" sz="1400" b="1" dirty="0" smtClean="0"/>
              <a:t> </a:t>
            </a:r>
            <a:r>
              <a:rPr lang="it-IT" sz="1400" b="1" dirty="0"/>
              <a:t>Coraggio, ardimento, sprezzo del pericolo</a:t>
            </a:r>
            <a:r>
              <a:rPr lang="it-IT" sz="1400" dirty="0"/>
              <a:t>: atti di v</a:t>
            </a:r>
            <a:r>
              <a:rPr lang="it-IT" sz="1400" dirty="0" smtClean="0"/>
              <a:t>., v. civile/militare.</a:t>
            </a:r>
            <a:endParaRPr lang="it-IT" sz="1400" dirty="0"/>
          </a:p>
          <a:p>
            <a:r>
              <a:rPr lang="it-IT" sz="1400" b="1" dirty="0" smtClean="0">
                <a:solidFill>
                  <a:srgbClr val="FF0000"/>
                </a:solidFill>
              </a:rPr>
              <a:t>7</a:t>
            </a:r>
            <a:r>
              <a:rPr lang="it-IT" sz="1400" b="1" dirty="0" smtClean="0"/>
              <a:t> </a:t>
            </a:r>
            <a:r>
              <a:rPr lang="it-IT" sz="1400" b="1" dirty="0"/>
              <a:t>al </a:t>
            </a:r>
            <a:r>
              <a:rPr lang="it-IT" sz="1400" b="1" dirty="0" err="1"/>
              <a:t>pl</a:t>
            </a:r>
            <a:r>
              <a:rPr lang="it-IT" sz="1400" b="1" dirty="0"/>
              <a:t>. Il complesso delle qualità positive e ideali che costituiscono punti di riferimento fondamentali, considerate secondo un criterio di giudizio personale o mutuato da un determinato ambito sociale o culturale</a:t>
            </a:r>
            <a:r>
              <a:rPr lang="it-IT" sz="1400" dirty="0"/>
              <a:t>: la verità e il rigore metodologico sono valori imprescindibili per uno scienziato; i valori estetici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8</a:t>
            </a:r>
            <a:r>
              <a:rPr lang="it-IT" sz="1400" b="1" dirty="0" smtClean="0"/>
              <a:t> </a:t>
            </a:r>
            <a:r>
              <a:rPr lang="it-IT" sz="1400" b="1" dirty="0"/>
              <a:t>al </a:t>
            </a:r>
            <a:r>
              <a:rPr lang="it-IT" sz="1400" b="1" dirty="0" err="1"/>
              <a:t>pl</a:t>
            </a:r>
            <a:r>
              <a:rPr lang="it-IT" sz="1400" b="1" dirty="0"/>
              <a:t>. Gioielli e oggetti preziosi: </a:t>
            </a:r>
            <a:r>
              <a:rPr lang="it-IT" sz="1400" dirty="0"/>
              <a:t>mettere i valori in una cassetta di sicurezza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9</a:t>
            </a:r>
            <a:r>
              <a:rPr lang="it-IT" sz="1400" b="1" dirty="0" smtClean="0"/>
              <a:t> </a:t>
            </a:r>
            <a:r>
              <a:rPr lang="it-IT" sz="1400" b="1" dirty="0"/>
              <a:t>al </a:t>
            </a:r>
            <a:r>
              <a:rPr lang="it-IT" sz="1400" b="1" dirty="0" err="1"/>
              <a:t>pl</a:t>
            </a:r>
            <a:r>
              <a:rPr lang="it-IT" sz="1400" b="1" dirty="0"/>
              <a:t>. Nel linguaggio della critica d'arte, gli elementi stilistici che contraddistinguono un artista o una scuola</a:t>
            </a:r>
            <a:r>
              <a:rPr lang="it-IT" sz="1400" dirty="0"/>
              <a:t>: </a:t>
            </a:r>
            <a:r>
              <a:rPr lang="it-IT" sz="1400" dirty="0" smtClean="0"/>
              <a:t>i </a:t>
            </a:r>
            <a:r>
              <a:rPr lang="it-IT" sz="1400" dirty="0"/>
              <a:t>valori cromatici nella pittura </a:t>
            </a:r>
            <a:r>
              <a:rPr lang="it-IT" sz="1400" dirty="0" smtClean="0"/>
              <a:t>fiamminga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3564"/>
            <a:ext cx="1741992" cy="129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2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7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76672"/>
            <a:ext cx="8352928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10</a:t>
            </a:r>
            <a:r>
              <a:rPr lang="it-IT" sz="1400" dirty="0"/>
              <a:t> </a:t>
            </a:r>
            <a:r>
              <a:rPr lang="it-IT" sz="1400" b="1" dirty="0"/>
              <a:t>BUR al </a:t>
            </a:r>
            <a:r>
              <a:rPr lang="it-IT" sz="1400" b="1" dirty="0" err="1"/>
              <a:t>pl</a:t>
            </a:r>
            <a:r>
              <a:rPr lang="it-IT" sz="1400" b="1" dirty="0"/>
              <a:t>. Ciò che può essere oggetto di scambio economico</a:t>
            </a:r>
            <a:r>
              <a:rPr lang="it-IT" sz="1400" dirty="0" smtClean="0"/>
              <a:t>, </a:t>
            </a:r>
            <a:r>
              <a:rPr lang="it-IT" sz="1400" dirty="0"/>
              <a:t>Carte valori, </a:t>
            </a:r>
            <a:r>
              <a:rPr lang="it-IT" sz="1400" dirty="0" smtClean="0"/>
              <a:t>valori bollati, carta </a:t>
            </a:r>
            <a:r>
              <a:rPr lang="it-IT" sz="1400" dirty="0"/>
              <a:t>moneta </a:t>
            </a:r>
            <a:r>
              <a:rPr lang="it-IT" sz="1400" dirty="0" smtClean="0"/>
              <a:t>emessa </a:t>
            </a:r>
            <a:r>
              <a:rPr lang="it-IT" sz="1400" dirty="0"/>
              <a:t>dallo </a:t>
            </a:r>
            <a:r>
              <a:rPr lang="it-IT" sz="1400" dirty="0" smtClean="0"/>
              <a:t>Stato, titoli </a:t>
            </a:r>
            <a:r>
              <a:rPr lang="it-IT" sz="1400" dirty="0"/>
              <a:t>di credito </a:t>
            </a:r>
            <a:r>
              <a:rPr lang="it-IT" sz="1400" dirty="0" smtClean="0"/>
              <a:t>delle banche, azioni… 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11</a:t>
            </a:r>
            <a:r>
              <a:rPr lang="it-IT" sz="1400" b="1" dirty="0" smtClean="0"/>
              <a:t> </a:t>
            </a:r>
            <a:r>
              <a:rPr lang="it-IT" sz="1400" b="1" dirty="0"/>
              <a:t>ECON Valore aggiunto, l'aumento di valore di un prodotto al termine del processo di lavorazione rispetto al valore iniziale delle materie prime</a:t>
            </a:r>
            <a:r>
              <a:rPr lang="it-IT" sz="1400" dirty="0"/>
              <a:t>, </a:t>
            </a:r>
            <a:r>
              <a:rPr lang="it-IT" sz="1400" dirty="0" smtClean="0"/>
              <a:t> </a:t>
            </a:r>
            <a:r>
              <a:rPr lang="it-IT" sz="1400" b="1" dirty="0"/>
              <a:t>Valore estrinseco di una moneta,</a:t>
            </a:r>
            <a:r>
              <a:rPr lang="it-IT" sz="1400" dirty="0"/>
              <a:t> </a:t>
            </a:r>
            <a:r>
              <a:rPr lang="it-IT" sz="1400" dirty="0" smtClean="0"/>
              <a:t>stampato </a:t>
            </a:r>
            <a:r>
              <a:rPr lang="it-IT" sz="1400" dirty="0"/>
              <a:t>su un biglietto di banca o impresso su una </a:t>
            </a:r>
            <a:r>
              <a:rPr lang="it-IT" sz="1400" dirty="0" smtClean="0"/>
              <a:t>moneta.</a:t>
            </a:r>
            <a:endParaRPr lang="it-IT" sz="1400" dirty="0"/>
          </a:p>
          <a:p>
            <a:r>
              <a:rPr lang="it-IT" sz="1400" dirty="0"/>
              <a:t>|| </a:t>
            </a:r>
            <a:r>
              <a:rPr lang="it-IT" sz="1400" b="1" dirty="0"/>
              <a:t>Valore intrinseco di una </a:t>
            </a:r>
            <a:r>
              <a:rPr lang="it-IT" sz="1400" b="1" dirty="0" smtClean="0"/>
              <a:t>moneta</a:t>
            </a:r>
            <a:r>
              <a:rPr lang="it-IT" sz="1400" dirty="0" smtClean="0"/>
              <a:t>, conferito </a:t>
            </a:r>
            <a:r>
              <a:rPr lang="it-IT" sz="1400" dirty="0"/>
              <a:t>alla moneta metallica dalla quantità di oro o argento in essa </a:t>
            </a:r>
            <a:r>
              <a:rPr lang="it-IT" sz="1400" dirty="0" smtClean="0"/>
              <a:t>contenuto|| </a:t>
            </a:r>
            <a:r>
              <a:rPr lang="it-IT" sz="1400" b="1" dirty="0"/>
              <a:t>Valore lavoro</a:t>
            </a:r>
            <a:r>
              <a:rPr lang="it-IT" sz="1400" dirty="0"/>
              <a:t>, teoria </a:t>
            </a:r>
            <a:r>
              <a:rPr lang="it-IT" sz="1400" dirty="0" smtClean="0"/>
              <a:t>secondo </a:t>
            </a:r>
            <a:r>
              <a:rPr lang="it-IT" sz="1400" dirty="0"/>
              <a:t>la quale il valore di una merce consiste nel lavoro in essa </a:t>
            </a:r>
            <a:r>
              <a:rPr lang="it-IT" sz="1400" dirty="0" smtClean="0"/>
              <a:t>incorporato|| </a:t>
            </a:r>
            <a:r>
              <a:rPr lang="it-IT" sz="1400" b="1" dirty="0"/>
              <a:t>Valore di mercato</a:t>
            </a:r>
            <a:r>
              <a:rPr lang="it-IT" sz="1400" dirty="0"/>
              <a:t>, prezzo corrente di una determinata </a:t>
            </a:r>
            <a:r>
              <a:rPr lang="it-IT" sz="1400" dirty="0" smtClean="0"/>
              <a:t>merce|| </a:t>
            </a:r>
            <a:r>
              <a:rPr lang="it-IT" sz="1400" b="1" dirty="0"/>
              <a:t>Valore nominale</a:t>
            </a:r>
            <a:r>
              <a:rPr lang="it-IT" sz="1400" dirty="0"/>
              <a:t>, prezzo riportato su un titolo, che può differire dal prezzo di mercato del titolo </a:t>
            </a:r>
            <a:r>
              <a:rPr lang="it-IT" sz="1400" dirty="0" smtClean="0"/>
              <a:t>stesso|| </a:t>
            </a:r>
            <a:r>
              <a:rPr lang="it-IT" sz="1400" b="1" dirty="0"/>
              <a:t>Valore reale</a:t>
            </a:r>
            <a:r>
              <a:rPr lang="it-IT" sz="1400" dirty="0"/>
              <a:t>, valutazione di qualcosa espressa in termini di potere </a:t>
            </a:r>
            <a:r>
              <a:rPr lang="it-IT" sz="1400" dirty="0" smtClean="0"/>
              <a:t>d'acquisto || </a:t>
            </a:r>
            <a:r>
              <a:rPr lang="it-IT" sz="1400" b="1" dirty="0"/>
              <a:t>Valore di scambio</a:t>
            </a:r>
            <a:r>
              <a:rPr lang="it-IT" sz="1400" dirty="0"/>
              <a:t>, quantità di beni o di moneta che il venditore ottiene cedendo ad altri la proprietà di un </a:t>
            </a:r>
            <a:r>
              <a:rPr lang="it-IT" sz="1400" dirty="0" smtClean="0"/>
              <a:t>bene || </a:t>
            </a:r>
            <a:r>
              <a:rPr lang="it-IT" sz="1400" b="1" dirty="0"/>
              <a:t>Valore d'uso</a:t>
            </a:r>
            <a:r>
              <a:rPr lang="it-IT" sz="1400" dirty="0"/>
              <a:t>, attitudine di un bene a soddisfare determinati bisogni umani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12</a:t>
            </a:r>
            <a:r>
              <a:rPr lang="it-IT" sz="1400" b="1" dirty="0" smtClean="0"/>
              <a:t> </a:t>
            </a:r>
            <a:r>
              <a:rPr lang="it-IT" sz="1400" b="1" dirty="0"/>
              <a:t>FILOS Qualunque ente che si accorda con il fine della sfera cui esso appartiene</a:t>
            </a:r>
            <a:r>
              <a:rPr lang="it-IT" sz="1400" dirty="0"/>
              <a:t>: il bene è un v. per la vita </a:t>
            </a:r>
            <a:r>
              <a:rPr lang="it-IT" sz="1400" dirty="0" smtClean="0"/>
              <a:t>morale…</a:t>
            </a:r>
            <a:endParaRPr lang="it-IT" sz="1400" dirty="0"/>
          </a:p>
          <a:p>
            <a:r>
              <a:rPr lang="it-IT" sz="1400" b="1" dirty="0">
                <a:solidFill>
                  <a:srgbClr val="FF0000"/>
                </a:solidFill>
              </a:rPr>
              <a:t>13</a:t>
            </a:r>
            <a:r>
              <a:rPr lang="it-IT" sz="1400" b="1" dirty="0"/>
              <a:t> MAT Ogni determinazione che una variabile può assumere</a:t>
            </a:r>
            <a:r>
              <a:rPr lang="it-IT" sz="1400" dirty="0"/>
              <a:t>: si consideri la funzione per valori di x compresi fra 2 e 8,4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14</a:t>
            </a:r>
            <a:r>
              <a:rPr lang="it-IT" sz="1400" b="1" dirty="0" smtClean="0"/>
              <a:t> </a:t>
            </a:r>
            <a:r>
              <a:rPr lang="it-IT" sz="1400" b="1" dirty="0"/>
              <a:t>MUS Durata delle note e delle pause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15</a:t>
            </a:r>
            <a:r>
              <a:rPr lang="it-IT" sz="1400" b="1" dirty="0" smtClean="0"/>
              <a:t> </a:t>
            </a:r>
            <a:r>
              <a:rPr lang="it-IT" sz="1400" b="1" dirty="0"/>
              <a:t>SCIENT Misura di una grandezza</a:t>
            </a:r>
            <a:r>
              <a:rPr lang="it-IT" sz="1400" dirty="0"/>
              <a:t>: la temperatura ha assunto valori elevati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16 </a:t>
            </a:r>
            <a:r>
              <a:rPr lang="it-IT" sz="1400" b="1" dirty="0"/>
              <a:t>STAT valore mediano</a:t>
            </a:r>
            <a:r>
              <a:rPr lang="it-IT" sz="1400" dirty="0"/>
              <a:t>, mediana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17</a:t>
            </a:r>
            <a:r>
              <a:rPr lang="it-IT" sz="1400" b="1" dirty="0" smtClean="0"/>
              <a:t> </a:t>
            </a:r>
            <a:r>
              <a:rPr lang="it-IT" sz="1400" b="1" dirty="0" err="1"/>
              <a:t>ant</a:t>
            </a:r>
            <a:r>
              <a:rPr lang="it-IT" sz="1400" b="1" dirty="0"/>
              <a:t>. Virtù, nobiltà d'animo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27218" y="5448156"/>
            <a:ext cx="422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Elaborato da </a:t>
            </a:r>
            <a:r>
              <a:rPr lang="it-IT" sz="1400" b="1" u="sng" dirty="0" smtClean="0">
                <a:solidFill>
                  <a:srgbClr val="FF0000"/>
                </a:solidFill>
              </a:rPr>
              <a:t>DIZIONARIO DI ITALIANO DALLA A ALLA Z – HOEPLI EDITORE.it</a:t>
            </a:r>
            <a:endParaRPr lang="it-IT" sz="1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pubblica.it: il quotidiano online con tutte le notizie in tempo reale.">
            <a:hlinkClick r:id="rId3" tooltip="Torna alla homepage di Repubblica.it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6" y="5445224"/>
            <a:ext cx="2448272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91722"/>
            <a:ext cx="1181100" cy="86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5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400" b="1" smtClean="0">
                <a:solidFill>
                  <a:schemeClr val="bg2">
                    <a:lumMod val="50000"/>
                  </a:schemeClr>
                </a:solidFill>
              </a:rPr>
              <a:t>8</a:t>
            </a:fld>
            <a:endParaRPr lang="it-IT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0648"/>
            <a:ext cx="8280920" cy="5940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smtClean="0"/>
              <a:t>[va-</a:t>
            </a:r>
            <a:r>
              <a:rPr lang="it-IT" sz="1600" b="1" dirty="0" err="1" smtClean="0"/>
              <a:t>ló</a:t>
            </a:r>
            <a:r>
              <a:rPr lang="it-IT" sz="1600" b="1" dirty="0" smtClean="0"/>
              <a:t>-re</a:t>
            </a:r>
            <a:r>
              <a:rPr lang="it-IT" sz="1600" b="1" dirty="0"/>
              <a:t>] </a:t>
            </a:r>
            <a:r>
              <a:rPr lang="it-IT" sz="1600" b="1" dirty="0" err="1" smtClean="0"/>
              <a:t>n.m</a:t>
            </a:r>
            <a:r>
              <a:rPr lang="it-IT" sz="1600" b="1" dirty="0" smtClean="0"/>
              <a:t>. </a:t>
            </a:r>
            <a:r>
              <a:rPr lang="it-IT" sz="1600" b="1" dirty="0" err="1" smtClean="0"/>
              <a:t>pl</a:t>
            </a:r>
            <a:r>
              <a:rPr lang="it-IT" sz="1600" b="1" dirty="0"/>
              <a:t>. -i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1</a:t>
            </a:r>
            <a:r>
              <a:rPr lang="it-IT" sz="1400" b="1" dirty="0"/>
              <a:t>. l’equivalente in denaro di un bene, il suo prezzo, il suo costo</a:t>
            </a:r>
            <a:r>
              <a:rPr lang="it-IT" sz="1400" dirty="0"/>
              <a:t>: un oggetto di grande, inestimabile valore; cose di scarso, di nessun valore; aumentare, diminuire di valore |valore di mercato, (</a:t>
            </a:r>
            <a:r>
              <a:rPr lang="it-IT" sz="1400" dirty="0" err="1"/>
              <a:t>econ</a:t>
            </a:r>
            <a:r>
              <a:rPr lang="it-IT" sz="1400" dirty="0"/>
              <a:t>.) l’equivalente in denaro normalmente ottenibile dalla vendita di qualcosa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2</a:t>
            </a:r>
            <a:r>
              <a:rPr lang="it-IT" sz="1400" b="1" dirty="0"/>
              <a:t>. in senso concreto, tutto ciò che ha un’utilità definita e può essere oggetto di compravendita, di negoziazione | (</a:t>
            </a:r>
            <a:r>
              <a:rPr lang="it-IT" sz="1400" b="1" dirty="0" err="1"/>
              <a:t>pl</a:t>
            </a:r>
            <a:r>
              <a:rPr lang="it-IT" sz="1400" b="1" dirty="0"/>
              <a:t>.) </a:t>
            </a:r>
            <a:r>
              <a:rPr lang="it-IT" sz="1400" dirty="0"/>
              <a:t>in particolare, gioielli, oggetti preziosi, titoli: custodire i valori in cassaforte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3</a:t>
            </a:r>
            <a:r>
              <a:rPr lang="it-IT" sz="1400" b="1" dirty="0"/>
              <a:t>. l’insieme delle caratteristiche e delle qualità che danno pregio a una persona, a una cosa, a una situazione, a una condizione, e che le rendono apprezzabili</a:t>
            </a:r>
            <a:r>
              <a:rPr lang="it-IT" sz="1400" dirty="0"/>
              <a:t>: un artista di grande valore; una scoperta di straordinario valore scientifico; il valore affettivo di un oggetto; </a:t>
            </a:r>
          </a:p>
          <a:p>
            <a:r>
              <a:rPr lang="it-IT" sz="1400" b="1" dirty="0">
                <a:solidFill>
                  <a:srgbClr val="FF0000"/>
                </a:solidFill>
              </a:rPr>
              <a:t>4</a:t>
            </a:r>
            <a:r>
              <a:rPr lang="it-IT" sz="1400" b="1" dirty="0"/>
              <a:t>. qualsiasi qualità positiva, considerata in astratto come elemento di riferimento per un giudizio:</a:t>
            </a:r>
            <a:r>
              <a:rPr lang="it-IT" sz="1400" dirty="0"/>
              <a:t> la bellezza è un valore estetico; valori morali, i motivi ispiratori delle azioni umane ritenute moralmente buone; valori umani, </a:t>
            </a:r>
            <a:r>
              <a:rPr lang="it-IT" sz="1400" dirty="0" smtClean="0"/>
              <a:t>valori religiosi…  </a:t>
            </a:r>
            <a:r>
              <a:rPr lang="it-IT" sz="1400" b="1" dirty="0" smtClean="0">
                <a:solidFill>
                  <a:srgbClr val="FF0000"/>
                </a:solidFill>
              </a:rPr>
              <a:t>5</a:t>
            </a:r>
            <a:r>
              <a:rPr lang="it-IT" sz="1400" b="1" dirty="0"/>
              <a:t>. coraggio, ardire, eroismo</a:t>
            </a:r>
            <a:r>
              <a:rPr lang="it-IT" sz="1400" dirty="0"/>
              <a:t>: prove, atti di valore; combattere, resistere con valore |valor militare, </a:t>
            </a:r>
            <a:r>
              <a:rPr lang="it-IT" sz="1400" dirty="0" smtClean="0"/>
              <a:t>civile…</a:t>
            </a:r>
            <a:endParaRPr lang="it-IT" sz="1400" dirty="0"/>
          </a:p>
          <a:p>
            <a:r>
              <a:rPr lang="it-IT" sz="1400" b="1" dirty="0">
                <a:solidFill>
                  <a:srgbClr val="FF0000"/>
                </a:solidFill>
              </a:rPr>
              <a:t>6. </a:t>
            </a:r>
            <a:r>
              <a:rPr lang="it-IT" sz="1400" b="1" dirty="0"/>
              <a:t>riferito a cosa, validità, efficacia: </a:t>
            </a:r>
            <a:r>
              <a:rPr lang="it-IT" sz="1400" dirty="0"/>
              <a:t>il valore di un documento, di una dichiarazione</a:t>
            </a:r>
            <a:r>
              <a:rPr lang="it-IT" sz="1400" dirty="0" smtClean="0"/>
              <a:t>;| </a:t>
            </a:r>
            <a:r>
              <a:rPr lang="it-IT" sz="1400" b="1" dirty="0"/>
              <a:t>significato, funzione</a:t>
            </a:r>
            <a:r>
              <a:rPr lang="it-IT" sz="1400" dirty="0"/>
              <a:t>: il valore logico del concetto; il suo silenzio ha valore di rinuncia; participio con valore </a:t>
            </a:r>
            <a:r>
              <a:rPr lang="it-IT" sz="1400" dirty="0" smtClean="0"/>
              <a:t>aggettivale…</a:t>
            </a:r>
            <a:endParaRPr lang="it-IT" sz="1400" dirty="0"/>
          </a:p>
          <a:p>
            <a:r>
              <a:rPr lang="it-IT" sz="1400" b="1" dirty="0" smtClean="0">
                <a:solidFill>
                  <a:srgbClr val="FF0000"/>
                </a:solidFill>
              </a:rPr>
              <a:t>7</a:t>
            </a:r>
            <a:r>
              <a:rPr lang="it-IT" sz="1400" b="1" dirty="0">
                <a:solidFill>
                  <a:srgbClr val="FF0000"/>
                </a:solidFill>
              </a:rPr>
              <a:t>.</a:t>
            </a:r>
            <a:r>
              <a:rPr lang="it-IT" sz="1400" b="1" dirty="0"/>
              <a:t> (</a:t>
            </a:r>
            <a:r>
              <a:rPr lang="it-IT" sz="1400" b="1" dirty="0" err="1"/>
              <a:t>scient</a:t>
            </a:r>
            <a:r>
              <a:rPr lang="it-IT" sz="1400" b="1" dirty="0"/>
              <a:t>.) misura di una grandezza fisica; determinazione assunta da una variabile</a:t>
            </a:r>
            <a:r>
              <a:rPr lang="it-IT" sz="1400" dirty="0"/>
              <a:t>: l’indice oscilla tra i valori di 15 e 20; il valore di un’incognita | in logica matematica, qualsiasi elemento di un insieme specificato a cui può far riferimento una variabile </a:t>
            </a:r>
            <a:r>
              <a:rPr lang="it-IT" sz="1400" dirty="0" smtClean="0"/>
              <a:t>|(</a:t>
            </a:r>
            <a:r>
              <a:rPr lang="it-IT" sz="1400" dirty="0" err="1" smtClean="0"/>
              <a:t>mat</a:t>
            </a:r>
            <a:r>
              <a:rPr lang="it-IT" sz="1400" dirty="0" smtClean="0"/>
              <a:t>.) valore </a:t>
            </a:r>
            <a:r>
              <a:rPr lang="it-IT" sz="1400" dirty="0"/>
              <a:t>di una funzione, </a:t>
            </a:r>
            <a:r>
              <a:rPr lang="it-IT" sz="1400" dirty="0" smtClean="0"/>
              <a:t>assunto </a:t>
            </a:r>
            <a:r>
              <a:rPr lang="it-IT" sz="1400" dirty="0"/>
              <a:t>in corrispondenza del valore della variabile indipendente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8</a:t>
            </a:r>
            <a:r>
              <a:rPr lang="it-IT" sz="1400" b="1" dirty="0">
                <a:solidFill>
                  <a:srgbClr val="FF0000"/>
                </a:solidFill>
              </a:rPr>
              <a:t>.</a:t>
            </a:r>
            <a:r>
              <a:rPr lang="it-IT" sz="1400" b="1" dirty="0"/>
              <a:t> (</a:t>
            </a:r>
            <a:r>
              <a:rPr lang="it-IT" sz="1400" b="1" dirty="0" err="1"/>
              <a:t>mus</a:t>
            </a:r>
            <a:r>
              <a:rPr lang="it-IT" sz="1400" b="1" dirty="0"/>
              <a:t>.) durata di una nota</a:t>
            </a:r>
            <a:r>
              <a:rPr lang="it-IT" sz="1400" dirty="0"/>
              <a:t>: la semibreve ha il valore di una nota </a:t>
            </a:r>
            <a:r>
              <a:rPr lang="it-IT" sz="1400" dirty="0" smtClean="0"/>
              <a:t>intera                                                                           </a:t>
            </a:r>
            <a:r>
              <a:rPr lang="it-IT" sz="1400" b="1" dirty="0" smtClean="0"/>
              <a:t>[Elaborazione da:                                                                                                  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99845"/>
            <a:ext cx="3908511" cy="70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777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77DB-73AE-49A1-B7BC-90C2920DD793}" type="slidenum">
              <a:rPr lang="it-IT" sz="1200" b="1" smtClean="0">
                <a:solidFill>
                  <a:schemeClr val="tx1"/>
                </a:solidFill>
              </a:rPr>
              <a:t>9</a:t>
            </a:fld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548680"/>
            <a:ext cx="8064896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it-IT" b="1" dirty="0" smtClean="0"/>
              <a:t>Sinonimi </a:t>
            </a:r>
            <a:r>
              <a:rPr lang="it-IT" b="1" dirty="0"/>
              <a:t>e </a:t>
            </a:r>
            <a:r>
              <a:rPr lang="it-IT" b="1" dirty="0" smtClean="0">
                <a:solidFill>
                  <a:srgbClr val="C00000"/>
                </a:solidFill>
              </a:rPr>
              <a:t>Contrari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/>
              <a:t>merito, </a:t>
            </a:r>
            <a:r>
              <a:rPr lang="it-IT" sz="1400" b="1" dirty="0" smtClean="0"/>
              <a:t>virtù valore </a:t>
            </a:r>
            <a:r>
              <a:rPr lang="it-IT" sz="1400" b="1" dirty="0"/>
              <a:t>/</a:t>
            </a:r>
            <a:r>
              <a:rPr lang="it-IT" sz="1400" b="1" dirty="0" err="1"/>
              <a:t>va'lore</a:t>
            </a:r>
            <a:r>
              <a:rPr lang="it-IT" sz="1400" b="1" dirty="0"/>
              <a:t>/ s. m. [dal </a:t>
            </a:r>
            <a:r>
              <a:rPr lang="it-IT" sz="1400" b="1" dirty="0" err="1"/>
              <a:t>lat</a:t>
            </a:r>
            <a:r>
              <a:rPr lang="it-IT" sz="1400" b="1" dirty="0"/>
              <a:t>. tardo valor -</a:t>
            </a:r>
            <a:r>
              <a:rPr lang="it-IT" sz="1400" b="1" dirty="0" err="1"/>
              <a:t>oris</a:t>
            </a:r>
            <a:r>
              <a:rPr lang="it-IT" sz="1400" b="1" dirty="0"/>
              <a:t>, </a:t>
            </a:r>
            <a:r>
              <a:rPr lang="it-IT" sz="1400" b="1" dirty="0" err="1"/>
              <a:t>der</a:t>
            </a:r>
            <a:r>
              <a:rPr lang="it-IT" sz="1400" b="1" dirty="0"/>
              <a:t>. di </a:t>
            </a:r>
            <a:r>
              <a:rPr lang="it-IT" sz="1400" b="1" dirty="0" err="1"/>
              <a:t>valēre</a:t>
            </a:r>
            <a:r>
              <a:rPr lang="it-IT" sz="1400" b="1" dirty="0"/>
              <a:t> "essere forte; essere capace</a:t>
            </a:r>
            <a:r>
              <a:rPr lang="it-IT" sz="1400" b="1" dirty="0" smtClean="0"/>
              <a:t>". ‖ </a:t>
            </a:r>
            <a:r>
              <a:rPr lang="it-IT" sz="1400" b="1" dirty="0"/>
              <a:t>autorevolezza, autorità, calibro, caratura, levatura, qualità, peso, prestigio, spessore, statura</a:t>
            </a:r>
            <a:r>
              <a:rPr lang="it-IT" sz="1400" dirty="0"/>
              <a:t>. ↔ </a:t>
            </a:r>
            <a:r>
              <a:rPr lang="it-IT" sz="1400" dirty="0">
                <a:solidFill>
                  <a:srgbClr val="C00000"/>
                </a:solidFill>
              </a:rPr>
              <a:t>bassezza, dappocaggine, mediocrità. b. [alto grado di competenza in una professione, un'arte e </a:t>
            </a:r>
            <a:r>
              <a:rPr lang="it-IT" sz="1400" dirty="0" err="1">
                <a:solidFill>
                  <a:srgbClr val="C00000"/>
                </a:solidFill>
              </a:rPr>
              <a:t>sim</a:t>
            </a:r>
            <a:r>
              <a:rPr lang="it-IT" sz="1400" dirty="0">
                <a:solidFill>
                  <a:srgbClr val="C00000"/>
                </a:solidFill>
              </a:rPr>
              <a:t>.: 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/>
              <a:t>bravura, capacità, dote, talento. ‖ abilità, destrezza, maestria, perizia, valentia. </a:t>
            </a:r>
            <a:r>
              <a:rPr lang="it-IT" sz="1400" dirty="0"/>
              <a:t>↔ </a:t>
            </a:r>
            <a:r>
              <a:rPr lang="it-IT" sz="1400" dirty="0">
                <a:solidFill>
                  <a:srgbClr val="C00000"/>
                </a:solidFill>
              </a:rPr>
              <a:t>incapacità, inettitudine. ‖ imperizia. </a:t>
            </a:r>
            <a:endParaRPr lang="it-IT" sz="1400" dirty="0"/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 smtClean="0"/>
              <a:t>ardimento</a:t>
            </a:r>
            <a:r>
              <a:rPr lang="it-IT" sz="1400" b="1" dirty="0"/>
              <a:t>, audacia, coraggio, fierezza, prodezza, (</a:t>
            </a:r>
            <a:r>
              <a:rPr lang="it-IT" sz="1400" b="1" dirty="0" err="1"/>
              <a:t>lett</a:t>
            </a:r>
            <a:r>
              <a:rPr lang="it-IT" sz="1400" b="1" dirty="0"/>
              <a:t>.) strenuità, temerarietà. ↑ eroismo. ‖ fermezza, risolutezza, tenacia. </a:t>
            </a:r>
            <a:r>
              <a:rPr lang="it-IT" sz="1400" dirty="0"/>
              <a:t>↔ </a:t>
            </a:r>
            <a:r>
              <a:rPr lang="it-IT" sz="1400" dirty="0">
                <a:solidFill>
                  <a:srgbClr val="C00000"/>
                </a:solidFill>
              </a:rPr>
              <a:t>codardia, debolezza, paura, pavidità, pusillanimità, timore, vigliaccheria, viltà. ‖ arrendevolezza, remissività. 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b="1" dirty="0" smtClean="0"/>
              <a:t>≈ controvalore</a:t>
            </a:r>
            <a:r>
              <a:rPr lang="it-IT" sz="1400" b="1" dirty="0"/>
              <a:t>, costo, prezzo, quotazione, valutazione.</a:t>
            </a:r>
            <a:r>
              <a:rPr lang="it-IT" sz="1400" dirty="0"/>
              <a:t> </a:t>
            </a:r>
            <a:r>
              <a:rPr lang="it-IT" sz="1400" b="1" dirty="0" smtClean="0"/>
              <a:t>b</a:t>
            </a:r>
            <a:r>
              <a:rPr lang="it-IT" sz="1400" b="1" dirty="0"/>
              <a:t>. [al </a:t>
            </a:r>
            <a:r>
              <a:rPr lang="it-IT" sz="1400" b="1" dirty="0" err="1"/>
              <a:t>plur</a:t>
            </a:r>
            <a:r>
              <a:rPr lang="it-IT" sz="1400" b="1" dirty="0"/>
              <a:t>., oggetti </a:t>
            </a:r>
            <a:r>
              <a:rPr lang="it-IT" sz="1400" b="1" dirty="0" smtClean="0"/>
              <a:t>preziosi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b="1" dirty="0"/>
              <a:t>⇓ gioie, gioielli, ori</a:t>
            </a:r>
            <a:r>
              <a:rPr lang="it-IT" sz="1400" dirty="0"/>
              <a:t>. </a:t>
            </a:r>
            <a:endParaRPr lang="it-IT" sz="1400" dirty="0" smtClean="0"/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/>
              <a:t>pregevolezza, pregio, preziosità, qualità, (non </a:t>
            </a:r>
            <a:r>
              <a:rPr lang="it-IT" sz="1400" b="1" dirty="0" err="1"/>
              <a:t>com</a:t>
            </a:r>
            <a:r>
              <a:rPr lang="it-IT" sz="1400" b="1" dirty="0"/>
              <a:t>.) validità.</a:t>
            </a:r>
            <a:r>
              <a:rPr lang="it-IT" sz="1400" dirty="0"/>
              <a:t> ↔ </a:t>
            </a:r>
            <a:r>
              <a:rPr lang="it-IT" sz="1400" dirty="0">
                <a:solidFill>
                  <a:srgbClr val="C00000"/>
                </a:solidFill>
              </a:rPr>
              <a:t>mediocrità, modestia</a:t>
            </a:r>
            <a:r>
              <a:rPr lang="it-IT" sz="1400" dirty="0"/>
              <a:t>. </a:t>
            </a:r>
            <a:endParaRPr lang="it-IT" sz="1400" dirty="0" smtClean="0"/>
          </a:p>
          <a:p>
            <a:r>
              <a:rPr lang="it-IT" sz="1400" b="1" dirty="0" smtClean="0"/>
              <a:t>≈</a:t>
            </a:r>
            <a:r>
              <a:rPr lang="it-IT" sz="1400" i="1" dirty="0" smtClean="0"/>
              <a:t> </a:t>
            </a:r>
            <a:r>
              <a:rPr lang="it-IT" sz="1400" b="1" dirty="0"/>
              <a:t>importanza, peso, rilevanza, rilievo, valenza. ‖ spessore. </a:t>
            </a:r>
            <a:r>
              <a:rPr lang="it-IT" sz="1400" dirty="0"/>
              <a:t>↔ </a:t>
            </a:r>
            <a:r>
              <a:rPr lang="it-IT" sz="1400" dirty="0">
                <a:solidFill>
                  <a:srgbClr val="C00000"/>
                </a:solidFill>
              </a:rPr>
              <a:t>irrilevanza, marginalità.</a:t>
            </a:r>
            <a:r>
              <a:rPr lang="it-IT" sz="1400" dirty="0"/>
              <a:t> </a:t>
            </a:r>
            <a:endParaRPr lang="it-IT" sz="1400" dirty="0" smtClean="0"/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 smtClean="0"/>
              <a:t>validità</a:t>
            </a:r>
            <a:r>
              <a:rPr lang="it-IT" sz="1400" dirty="0" smtClean="0"/>
              <a:t> </a:t>
            </a:r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/>
              <a:t>ideale, principio</a:t>
            </a:r>
            <a:r>
              <a:rPr lang="it-IT" sz="1400" dirty="0"/>
              <a:t>. ↔ </a:t>
            </a:r>
            <a:r>
              <a:rPr lang="it-IT" sz="1400" dirty="0">
                <a:solidFill>
                  <a:srgbClr val="C00000"/>
                </a:solidFill>
              </a:rPr>
              <a:t>disvalore</a:t>
            </a:r>
            <a:r>
              <a:rPr lang="it-IT" sz="1400" dirty="0"/>
              <a:t>. </a:t>
            </a:r>
            <a:endParaRPr lang="it-IT" sz="1400" dirty="0" smtClean="0"/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/>
              <a:t>accezione, senso, significato</a:t>
            </a:r>
            <a:r>
              <a:rPr lang="it-IT" sz="1400" dirty="0"/>
              <a:t>. </a:t>
            </a:r>
            <a:endParaRPr lang="it-IT" sz="1400" dirty="0" smtClean="0"/>
          </a:p>
          <a:p>
            <a:r>
              <a:rPr lang="it-IT" sz="1400" b="1" dirty="0" smtClean="0"/>
              <a:t>≈</a:t>
            </a:r>
            <a:r>
              <a:rPr lang="it-IT" sz="1400" dirty="0" smtClean="0"/>
              <a:t> </a:t>
            </a:r>
            <a:r>
              <a:rPr lang="it-IT" sz="1400" b="1" dirty="0" smtClean="0"/>
              <a:t>grandezza</a:t>
            </a:r>
            <a:r>
              <a:rPr lang="it-IT" sz="1400" b="1" dirty="0"/>
              <a:t>, misura, quantità. </a:t>
            </a:r>
            <a:endParaRPr lang="it-IT" sz="1400" b="1" dirty="0" smtClean="0"/>
          </a:p>
          <a:p>
            <a:r>
              <a:rPr lang="it-IT" sz="1400" b="1" dirty="0" smtClean="0"/>
              <a:t>≈ durata</a:t>
            </a:r>
            <a:r>
              <a:rPr lang="it-IT" sz="1400" dirty="0" smtClean="0"/>
              <a:t> (di tempo o pausa)</a:t>
            </a:r>
            <a:endParaRPr lang="it-IT" sz="1400" dirty="0"/>
          </a:p>
          <a:p>
            <a:endParaRPr lang="it-IT" sz="1400" dirty="0" smtClean="0"/>
          </a:p>
          <a:p>
            <a:r>
              <a:rPr lang="it-IT" sz="1400" b="1" dirty="0" smtClean="0"/>
              <a:t>Elaborato da: </a:t>
            </a:r>
          </a:p>
          <a:p>
            <a:r>
              <a:rPr lang="it-IT" sz="1400" b="1" dirty="0" smtClean="0">
                <a:hlinkClick r:id="rId3"/>
              </a:rPr>
              <a:t>http</a:t>
            </a:r>
            <a:r>
              <a:rPr lang="it-IT" sz="1400" b="1" dirty="0">
                <a:hlinkClick r:id="rId3"/>
              </a:rPr>
              <a:t>://www.treccani.it/vocabolario/valore_%28Sinonimi-e-Contrari%29</a:t>
            </a:r>
            <a:r>
              <a:rPr lang="it-IT" sz="1400" b="1" dirty="0" smtClean="0">
                <a:hlinkClick r:id="rId3"/>
              </a:rPr>
              <a:t>/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00" y="4437112"/>
            <a:ext cx="20193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1447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64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5111</Words>
  <Application>Microsoft Office PowerPoint</Application>
  <PresentationFormat>Presentazione su schermo (4:3)</PresentationFormat>
  <Paragraphs>302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Astro</vt:lpstr>
      <vt:lpstr>Valore &amp; Valori</vt:lpstr>
      <vt:lpstr>1^ parte: Il lessico dei valori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2^ parte: una scala dei valori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3^ parte: valore e prezzo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Concludendo…</vt:lpstr>
      <vt:lpstr>SIGNIFICATO DI VALORE</vt:lpstr>
      <vt:lpstr>VALORI  E  BISOGNI … IN SCALA</vt:lpstr>
      <vt:lpstr>VALORE, COSTO E PREZZO…A RAPPORTO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Valore &amp; Valori</dc:title>
  <dc:creator>utente</dc:creator>
  <cp:lastModifiedBy>utente</cp:lastModifiedBy>
  <cp:revision>140</cp:revision>
  <dcterms:created xsi:type="dcterms:W3CDTF">2017-12-30T18:04:03Z</dcterms:created>
  <dcterms:modified xsi:type="dcterms:W3CDTF">2018-06-19T10:08:58Z</dcterms:modified>
</cp:coreProperties>
</file>